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129"/>
  </p:notesMasterIdLst>
  <p:handoutMasterIdLst>
    <p:handoutMasterId r:id="rId130"/>
  </p:handoutMasterIdLst>
  <p:sldIdLst>
    <p:sldId id="257" r:id="rId5"/>
    <p:sldId id="405" r:id="rId6"/>
    <p:sldId id="260" r:id="rId7"/>
    <p:sldId id="261" r:id="rId8"/>
    <p:sldId id="501" r:id="rId9"/>
    <p:sldId id="430" r:id="rId10"/>
    <p:sldId id="265" r:id="rId11"/>
    <p:sldId id="383" r:id="rId12"/>
    <p:sldId id="431" r:id="rId13"/>
    <p:sldId id="385" r:id="rId14"/>
    <p:sldId id="386" r:id="rId15"/>
    <p:sldId id="402" r:id="rId16"/>
    <p:sldId id="392" r:id="rId17"/>
    <p:sldId id="267" r:id="rId18"/>
    <p:sldId id="268" r:id="rId19"/>
    <p:sldId id="266" r:id="rId20"/>
    <p:sldId id="269" r:id="rId21"/>
    <p:sldId id="270" r:id="rId22"/>
    <p:sldId id="410" r:id="rId23"/>
    <p:sldId id="272" r:id="rId24"/>
    <p:sldId id="429" r:id="rId25"/>
    <p:sldId id="273" r:id="rId26"/>
    <p:sldId id="274" r:id="rId27"/>
    <p:sldId id="411" r:id="rId28"/>
    <p:sldId id="41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382" r:id="rId37"/>
    <p:sldId id="393" r:id="rId38"/>
    <p:sldId id="401" r:id="rId39"/>
    <p:sldId id="284" r:id="rId40"/>
    <p:sldId id="413" r:id="rId41"/>
    <p:sldId id="373" r:id="rId42"/>
    <p:sldId id="397" r:id="rId43"/>
    <p:sldId id="399" r:id="rId44"/>
    <p:sldId id="398" r:id="rId45"/>
    <p:sldId id="449" r:id="rId46"/>
    <p:sldId id="374" r:id="rId47"/>
    <p:sldId id="471" r:id="rId48"/>
    <p:sldId id="376" r:id="rId49"/>
    <p:sldId id="446" r:id="rId50"/>
    <p:sldId id="447" r:id="rId51"/>
    <p:sldId id="448" r:id="rId52"/>
    <p:sldId id="377" r:id="rId53"/>
    <p:sldId id="372" r:id="rId54"/>
    <p:sldId id="288" r:id="rId55"/>
    <p:sldId id="289" r:id="rId56"/>
    <p:sldId id="294" r:id="rId57"/>
    <p:sldId id="472" r:id="rId58"/>
    <p:sldId id="296" r:id="rId59"/>
    <p:sldId id="479" r:id="rId60"/>
    <p:sldId id="298" r:id="rId61"/>
    <p:sldId id="503" r:id="rId62"/>
    <p:sldId id="366" r:id="rId63"/>
    <p:sldId id="308" r:id="rId64"/>
    <p:sldId id="313" r:id="rId65"/>
    <p:sldId id="316" r:id="rId66"/>
    <p:sldId id="478" r:id="rId67"/>
    <p:sldId id="473" r:id="rId68"/>
    <p:sldId id="474" r:id="rId69"/>
    <p:sldId id="475" r:id="rId70"/>
    <p:sldId id="476" r:id="rId71"/>
    <p:sldId id="477" r:id="rId72"/>
    <p:sldId id="450" r:id="rId73"/>
    <p:sldId id="318" r:id="rId74"/>
    <p:sldId id="502" r:id="rId75"/>
    <p:sldId id="367" r:id="rId76"/>
    <p:sldId id="368" r:id="rId77"/>
    <p:sldId id="481" r:id="rId78"/>
    <p:sldId id="480" r:id="rId79"/>
    <p:sldId id="369" r:id="rId80"/>
    <p:sldId id="320" r:id="rId81"/>
    <p:sldId id="321" r:id="rId82"/>
    <p:sldId id="322" r:id="rId83"/>
    <p:sldId id="323" r:id="rId84"/>
    <p:sldId id="370" r:id="rId85"/>
    <p:sldId id="493" r:id="rId86"/>
    <p:sldId id="494" r:id="rId87"/>
    <p:sldId id="495" r:id="rId88"/>
    <p:sldId id="496" r:id="rId89"/>
    <p:sldId id="497" r:id="rId90"/>
    <p:sldId id="498" r:id="rId91"/>
    <p:sldId id="499" r:id="rId92"/>
    <p:sldId id="500" r:id="rId93"/>
    <p:sldId id="326" r:id="rId94"/>
    <p:sldId id="327" r:id="rId95"/>
    <p:sldId id="328" r:id="rId96"/>
    <p:sldId id="432" r:id="rId97"/>
    <p:sldId id="329" r:id="rId98"/>
    <p:sldId id="330" r:id="rId99"/>
    <p:sldId id="331" r:id="rId100"/>
    <p:sldId id="400" r:id="rId101"/>
    <p:sldId id="333" r:id="rId102"/>
    <p:sldId id="334" r:id="rId103"/>
    <p:sldId id="335" r:id="rId104"/>
    <p:sldId id="336" r:id="rId105"/>
    <p:sldId id="337" r:id="rId106"/>
    <p:sldId id="483" r:id="rId107"/>
    <p:sldId id="484" r:id="rId108"/>
    <p:sldId id="485" r:id="rId109"/>
    <p:sldId id="486" r:id="rId110"/>
    <p:sldId id="487" r:id="rId111"/>
    <p:sldId id="488" r:id="rId112"/>
    <p:sldId id="489" r:id="rId113"/>
    <p:sldId id="490" r:id="rId114"/>
    <p:sldId id="491" r:id="rId115"/>
    <p:sldId id="362" r:id="rId116"/>
    <p:sldId id="363" r:id="rId117"/>
    <p:sldId id="364" r:id="rId118"/>
    <p:sldId id="454" r:id="rId119"/>
    <p:sldId id="464" r:id="rId120"/>
    <p:sldId id="465" r:id="rId121"/>
    <p:sldId id="466" r:id="rId122"/>
    <p:sldId id="467" r:id="rId123"/>
    <p:sldId id="468" r:id="rId124"/>
    <p:sldId id="469" r:id="rId125"/>
    <p:sldId id="455" r:id="rId126"/>
    <p:sldId id="456" r:id="rId127"/>
    <p:sldId id="457" r:id="rId128"/>
  </p:sldIdLst>
  <p:sldSz cx="9144000" cy="6858000" type="screen4x3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68" userDrawn="1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3408" userDrawn="1">
          <p15:clr>
            <a:srgbClr val="A4A3A4"/>
          </p15:clr>
        </p15:guide>
        <p15:guide id="4" orient="horz" pos="36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2928" userDrawn="1">
          <p15:clr>
            <a:srgbClr val="A4A3A4"/>
          </p15:clr>
        </p15:guide>
        <p15:guide id="8" pos="2835">
          <p15:clr>
            <a:srgbClr val="A4A3A4"/>
          </p15:clr>
        </p15:guide>
        <p15:guide id="9" pos="5649">
          <p15:clr>
            <a:srgbClr val="A4A3A4"/>
          </p15:clr>
        </p15:guide>
        <p15:guide id="10" pos="96" userDrawn="1">
          <p15:clr>
            <a:srgbClr val="A4A3A4"/>
          </p15:clr>
        </p15:guide>
        <p15:guide id="11" pos="3216" userDrawn="1">
          <p15:clr>
            <a:srgbClr val="A4A3A4"/>
          </p15:clr>
        </p15:guide>
        <p15:guide id="12" pos="4920" userDrawn="1">
          <p15:clr>
            <a:srgbClr val="A4A3A4"/>
          </p15:clr>
        </p15:guide>
        <p15:guide id="13" pos="8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wg16224" initials="n" lastIdx="2" clrIdx="0"/>
  <p:cmAuthor id="1" name="Greg Cicconetti, Ph.D." initials="GC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75BB"/>
    <a:srgbClr val="AEA7A1"/>
    <a:srgbClr val="000000"/>
    <a:srgbClr val="ABA49D"/>
    <a:srgbClr val="6B6056"/>
    <a:srgbClr val="D2D2D2"/>
    <a:srgbClr val="B32271"/>
    <a:srgbClr val="76BC42"/>
    <a:srgbClr val="E02725"/>
    <a:srgbClr val="A5171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156" autoAdjust="0"/>
    <p:restoredTop sz="89251" autoAdjust="0"/>
  </p:normalViewPr>
  <p:slideViewPr>
    <p:cSldViewPr snapToGrid="0" showGuides="1">
      <p:cViewPr>
        <p:scale>
          <a:sx n="75" d="100"/>
          <a:sy n="75" d="100"/>
        </p:scale>
        <p:origin x="-2309" y="-293"/>
      </p:cViewPr>
      <p:guideLst>
        <p:guide orient="horz" pos="890"/>
        <p:guide orient="horz" pos="3976"/>
        <p:guide orient="horz" pos="273"/>
        <p:guide orient="horz" pos="1172"/>
        <p:guide pos="5511"/>
        <p:guide pos="249"/>
        <p:guide pos="2928"/>
        <p:guide pos="2835"/>
      </p:guideLst>
    </p:cSldViewPr>
  </p:slideViewPr>
  <p:outlineViewPr>
    <p:cViewPr>
      <p:scale>
        <a:sx n="33" d="100"/>
        <a:sy n="33" d="100"/>
      </p:scale>
      <p:origin x="0" y="379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554"/>
    </p:cViewPr>
  </p:sorterViewPr>
  <p:notesViewPr>
    <p:cSldViewPr snapToGrid="0">
      <p:cViewPr varScale="1">
        <p:scale>
          <a:sx n="55" d="100"/>
          <a:sy n="55" d="100"/>
        </p:scale>
        <p:origin x="-1805" y="-72"/>
      </p:cViewPr>
      <p:guideLst>
        <p:guide orient="horz" pos="3128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slide" Target="slides/slide122.xml"/><Relationship Id="rId13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CCE8D-FFF0-41B4-ACEE-96FE9466A157}" type="datetimeFigureOut">
              <a:rPr lang="en-US" smtClean="0"/>
              <a:pPr/>
              <a:t>12/12/2014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9032-B906-4EBF-B8AD-804ADCF90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9DF3C-D818-468D-8BE3-4598E60B3AD9}" type="datetimeFigureOut">
              <a:rPr lang="en-GB" smtClean="0"/>
              <a:pPr/>
              <a:t>12/12/2014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BBB-232D-4BC7-86C5-8EC044F596B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77284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FACTS</a:t>
            </a:r>
            <a:r>
              <a:rPr lang="en-US" baseline="0" dirty="0" smtClean="0"/>
              <a:t> and EAST thinks about enrollment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345945-0B05-4563-B274-AE71750D4BC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53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normal distribution is usually used for both since the sum of normal random variables has a normal 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sake of simplicity we limit the scope of this module to the bivariate case!  Note that Xs are numbers in a given category out of the total</a:t>
            </a:r>
            <a:r>
              <a:rPr lang="en-US" baseline="0" dirty="0" smtClean="0"/>
              <a:t> number of subjects 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345945-0B05-4563-B274-AE71750D4BC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345945-0B05-4563-B274-AE71750D4BC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71</a:t>
            </a:fld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72</a:t>
            </a:fld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73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74</a:t>
            </a:fld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75</a:t>
            </a:fld>
            <a:endParaRPr lang="en-GB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about multiple dimensions.  One dimension</a:t>
            </a:r>
            <a:r>
              <a:rPr lang="en-US" baseline="0" dirty="0" smtClean="0"/>
              <a:t> shown here for simplicity.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77</a:t>
            </a:fld>
            <a:endParaRPr lang="en-GB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appropriate random imputation mechanism</a:t>
            </a:r>
            <a:r>
              <a:rPr lang="en-GB" baseline="0" dirty="0"/>
              <a:t> </a:t>
            </a:r>
            <a:r>
              <a:rPr lang="en-GB" baseline="0" dirty="0" smtClean="0"/>
              <a:t>is opposed to fixed mechanism such as LOCF or Worst Case.  The mechanism can be chosen in such a manner to assess sensitivity to missing mechanisms as described in the following </a:t>
            </a:r>
            <a:r>
              <a:rPr lang="en-GB" baseline="0" smtClean="0"/>
              <a:t>case study</a:t>
            </a:r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56C7C-8676-4734-9634-CD22808AF888}" type="slidenum">
              <a:rPr lang="en-GB" smtClean="0"/>
              <a:pPr/>
              <a:t>83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Imputation: for each subject who withdrew from the study prior to experiencing a MACE event, impute a (possibly censored) time to first occurrence MACE</a:t>
            </a:r>
          </a:p>
          <a:p>
            <a:pPr lvl="1"/>
            <a:r>
              <a:rPr lang="en-US" dirty="0" smtClean="0"/>
              <a:t>Times are to be randomly drawn from an [piecewise] exponential distribution [piecewise exponential] fit to placebo subjects and with parameters adjusted based on various HR values</a:t>
            </a:r>
          </a:p>
          <a:p>
            <a:r>
              <a:rPr lang="en-US" dirty="0" smtClean="0"/>
              <a:t>Analysis: Combine the observed data from all subjects who completed the study and with these imputed times for subjects who withdrew from the study. Re-run the primary analysis (Cox proportional hazards model with treatment as the only covariate)</a:t>
            </a:r>
          </a:p>
          <a:p>
            <a:pPr lvl="1"/>
            <a:r>
              <a:rPr lang="en-US" dirty="0" smtClean="0"/>
              <a:t>Retain the resulting hazard ratio for the treatment effect from this Cox proportional hazards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85</a:t>
            </a:fld>
            <a:endParaRPr lang="en-GB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CA05E1-73C7-4C1E-A1F5-4ACA90442A69}" type="slidenum">
              <a:rPr lang="en-GB"/>
              <a:pPr/>
              <a:t>90</a:t>
            </a:fld>
            <a:endParaRPr lang="en-GB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This is a common application of simulation at GSK.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15</a:t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16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2B2FB4-8F21-485E-B9C2-1CAB590E2DC4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GB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Probabilistic statements might be things like: 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	the endpoint follows a normal distribution with mean mu and SD sigma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	the events occur according to a Poisson distribution with mean mu etc.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plot(density(c(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(n=100, mean=0,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=2.5),</a:t>
            </a:r>
          </a:p>
          <a:p>
            <a:pPr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(n=50, mean=10, </a:t>
            </a:r>
            <a:r>
              <a:rPr lang="en-US" sz="1200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=2.5))),</a:t>
            </a:r>
          </a:p>
          <a:p>
            <a:pPr>
              <a:buNone/>
            </a:pPr>
            <a:r>
              <a:rPr lang="en-US" sz="12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main = "My normal mixture")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times this is hard </a:t>
            </a:r>
            <a:r>
              <a:rPr lang="en-US" baseline="0" dirty="0" smtClean="0"/>
              <a:t>and you may find a canned solution- don’t waste time – candidate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25</a:t>
            </a:fld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 if </a:t>
            </a:r>
            <a:r>
              <a:rPr lang="en-US" dirty="0" err="1" smtClean="0"/>
              <a:t>neccesary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042"/>
            <a:ext cx="8229600" cy="8533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6916"/>
            <a:ext cx="8229600" cy="49339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042"/>
            <a:ext cx="8229600" cy="8533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ransition">
    <p:bg>
      <p:bgPr>
        <a:solidFill>
          <a:schemeClr val="accent3">
            <a:lumMod val="20000"/>
            <a:lumOff val="80000"/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landMap.jpg"/>
          <p:cNvPicPr>
            <a:picLocks noChangeAspect="1"/>
          </p:cNvPicPr>
          <p:nvPr userDrawn="1"/>
        </p:nvPicPr>
        <p:blipFill>
          <a:blip r:embed="rId2"/>
          <a:srcRect l="870" t="1232" r="1304" b="813"/>
          <a:stretch>
            <a:fillRect/>
          </a:stretch>
        </p:blipFill>
        <p:spPr>
          <a:xfrm>
            <a:off x="0" y="1"/>
            <a:ext cx="9144000" cy="6898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3999" cy="6857999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9C3B960-A3FD-4C67-96AF-69C305CC99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5260" y="6476208"/>
            <a:ext cx="490146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9406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9 April 2014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Simulation Course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95288" y="1414463"/>
            <a:ext cx="8353425" cy="4897437"/>
          </a:xfrm>
        </p:spPr>
        <p:txBody>
          <a:bodyPr/>
          <a:lstStyle>
            <a:lvl1pPr>
              <a:spcBef>
                <a:spcPts val="2400"/>
              </a:spcBef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3797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8888"/>
            <a:ext cx="8229600" cy="83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3216"/>
            <a:ext cx="8229600" cy="485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54237" y="6380983"/>
            <a:ext cx="1895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 2014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</a:t>
            </a:r>
            <a:r>
              <a:rPr kumimoji="0" lang="en-US" sz="1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Deming Conference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87659" y="6385557"/>
            <a:ext cx="4128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Burt, D. &amp; Cicconetti, 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Simulation in Drug Development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flipH="1">
            <a:off x="7361031" y="6435527"/>
            <a:ext cx="130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47DB5-1EC1-4FD3-940C-B8CF2C1149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1.bin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wm.edu/~leemis/2008amstat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.wm.edu/~leemis/2008amstat.pdf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6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8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9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slandMap.jpg"/>
          <p:cNvPicPr>
            <a:picLocks noChangeAspect="1"/>
          </p:cNvPicPr>
          <p:nvPr/>
        </p:nvPicPr>
        <p:blipFill>
          <a:blip r:embed="rId3"/>
          <a:srcRect l="870" t="1232" r="1304" b="813"/>
          <a:stretch>
            <a:fillRect/>
          </a:stretch>
        </p:blipFill>
        <p:spPr>
          <a:xfrm>
            <a:off x="1143000" y="1220064"/>
            <a:ext cx="6858000" cy="5150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in Drug Development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41970" y="729734"/>
            <a:ext cx="40511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David Burt &amp; Greg Cicconetti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Pseudo-code for the Monopoly Question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iteration performs the following:</a:t>
            </a:r>
          </a:p>
          <a:p>
            <a:pPr lvl="1"/>
            <a:r>
              <a:rPr lang="en-US" dirty="0" smtClean="0"/>
              <a:t>Simulate roll of two dice</a:t>
            </a:r>
          </a:p>
          <a:p>
            <a:pPr lvl="1"/>
            <a:r>
              <a:rPr lang="en-US" dirty="0" smtClean="0"/>
              <a:t>Update position on the board</a:t>
            </a:r>
          </a:p>
          <a:p>
            <a:pPr lvl="1"/>
            <a:r>
              <a:rPr lang="en-US" dirty="0" smtClean="0"/>
              <a:t>BREAK if any of these occur</a:t>
            </a:r>
          </a:p>
          <a:p>
            <a:pPr lvl="2"/>
            <a:r>
              <a:rPr lang="en-US" dirty="0" smtClean="0"/>
              <a:t>Past 3 rolls are doubles</a:t>
            </a:r>
          </a:p>
          <a:p>
            <a:pPr lvl="2"/>
            <a:r>
              <a:rPr lang="en-US" dirty="0" smtClean="0"/>
              <a:t>Board position is space 30 (Go Directly to Jail)</a:t>
            </a:r>
          </a:p>
          <a:p>
            <a:pPr lvl="2"/>
            <a:r>
              <a:rPr lang="en-US" dirty="0" smtClean="0"/>
              <a:t>Board position is a Chance space &amp; random card </a:t>
            </a:r>
            <a:r>
              <a:rPr lang="en-US" dirty="0" smtClean="0">
                <a:sym typeface="Wingdings" pitchFamily="2" charset="2"/>
              </a:rPr>
              <a:t> Jail</a:t>
            </a:r>
            <a:endParaRPr lang="en-US" dirty="0" smtClean="0"/>
          </a:p>
          <a:p>
            <a:pPr lvl="2"/>
            <a:r>
              <a:rPr lang="en-US" dirty="0" smtClean="0"/>
              <a:t>Board position is a Com. Chest space &amp; random card </a:t>
            </a:r>
            <a:r>
              <a:rPr lang="en-US" dirty="0" smtClean="0">
                <a:sym typeface="Wingdings" pitchFamily="2" charset="2"/>
              </a:rPr>
              <a:t> Jail</a:t>
            </a:r>
            <a:endParaRPr lang="en-US" dirty="0" smtClean="0"/>
          </a:p>
          <a:p>
            <a:r>
              <a:rPr lang="en-US" dirty="0" smtClean="0"/>
              <a:t>Each iteration should store:</a:t>
            </a:r>
          </a:p>
          <a:p>
            <a:pPr lvl="1"/>
            <a:r>
              <a:rPr lang="en-US" dirty="0" smtClean="0"/>
              <a:t>Values for first and 2nd dice</a:t>
            </a:r>
          </a:p>
          <a:p>
            <a:pPr lvl="1"/>
            <a:r>
              <a:rPr lang="en-US" dirty="0" smtClean="0"/>
              <a:t>Position on board</a:t>
            </a:r>
          </a:p>
          <a:p>
            <a:pPr lvl="1"/>
            <a:r>
              <a:rPr lang="en-US" dirty="0" smtClean="0"/>
              <a:t>Reason for going to jail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Methodologies considered in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Event frequency approaches</a:t>
            </a:r>
          </a:p>
          <a:p>
            <a:pPr lvl="1"/>
            <a:r>
              <a:rPr lang="en-US" dirty="0" smtClean="0"/>
              <a:t>Poisson regression</a:t>
            </a:r>
          </a:p>
          <a:p>
            <a:pPr lvl="1"/>
            <a:r>
              <a:rPr lang="en-US" dirty="0" smtClean="0"/>
              <a:t>Chi-Square goodness of fit</a:t>
            </a:r>
          </a:p>
          <a:p>
            <a:pPr lvl="1"/>
            <a:r>
              <a:rPr lang="en-US" dirty="0" smtClean="0"/>
              <a:t>T-test on incidence</a:t>
            </a:r>
          </a:p>
          <a:p>
            <a:r>
              <a:rPr lang="en-US" dirty="0" smtClean="0"/>
              <a:t>Time to Event Approaches</a:t>
            </a:r>
          </a:p>
          <a:p>
            <a:pPr lvl="1"/>
            <a:r>
              <a:rPr lang="en-US" dirty="0" smtClean="0"/>
              <a:t>Anderson-Gill (common baseline hazards)</a:t>
            </a:r>
          </a:p>
          <a:p>
            <a:pPr lvl="1"/>
            <a:r>
              <a:rPr lang="en-US" dirty="0" smtClean="0"/>
              <a:t>Prentice, Williams, Peterson (baseline hazards may differ)</a:t>
            </a:r>
          </a:p>
          <a:p>
            <a:pPr lvl="2"/>
            <a:r>
              <a:rPr lang="en-US" dirty="0" smtClean="0"/>
              <a:t>Common Treatment Effect</a:t>
            </a:r>
          </a:p>
          <a:p>
            <a:pPr lvl="2"/>
            <a:r>
              <a:rPr lang="en-US" dirty="0" smtClean="0"/>
              <a:t>Uncommon Treatment Effect</a:t>
            </a:r>
          </a:p>
          <a:p>
            <a:pPr lvl="1"/>
            <a:r>
              <a:rPr lang="en-US" dirty="0" smtClean="0"/>
              <a:t>Wei, Lin, </a:t>
            </a:r>
            <a:r>
              <a:rPr lang="en-US" dirty="0" err="1" smtClean="0"/>
              <a:t>Weissfeld</a:t>
            </a:r>
            <a:r>
              <a:rPr lang="en-US" dirty="0" smtClean="0"/>
              <a:t> (Baseline hazards may differ)</a:t>
            </a:r>
          </a:p>
          <a:p>
            <a:pPr lvl="2"/>
            <a:r>
              <a:rPr lang="en-US" dirty="0" smtClean="0"/>
              <a:t>Common Treatment Effect</a:t>
            </a:r>
          </a:p>
          <a:p>
            <a:pPr lvl="2"/>
            <a:r>
              <a:rPr lang="en-US" dirty="0" smtClean="0"/>
              <a:t>Uncommon Treatment Effect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7262" y="833375"/>
          <a:ext cx="8876263" cy="5451673"/>
        </p:xfrm>
        <a:graphic>
          <a:graphicData uri="http://schemas.openxmlformats.org/drawingml/2006/table">
            <a:tbl>
              <a:tblPr lastCol="1" bandCol="1"/>
              <a:tblGrid>
                <a:gridCol w="990600"/>
                <a:gridCol w="1574359"/>
                <a:gridCol w="450917"/>
                <a:gridCol w="574741"/>
                <a:gridCol w="574741"/>
                <a:gridCol w="419167"/>
                <a:gridCol w="446154"/>
                <a:gridCol w="468552"/>
                <a:gridCol w="555726"/>
                <a:gridCol w="555726"/>
                <a:gridCol w="555726"/>
                <a:gridCol w="620651"/>
                <a:gridCol w="620651"/>
                <a:gridCol w="468552"/>
              </a:tblGrid>
              <a:tr h="198061">
                <a:tc rowSpan="2" gridSpan="2"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Event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Rate Version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= .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845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HR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=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833">
                <a:tc gridSpan="2"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8376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Prentice</a:t>
                      </a:r>
                    </a:p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Williams</a:t>
                      </a:r>
                    </a:p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Peterson </a:t>
                      </a: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Common Effect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1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2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nd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rd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Wei</a:t>
                      </a:r>
                    </a:p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Lin</a:t>
                      </a:r>
                    </a:p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 </a:t>
                      </a:r>
                      <a:r>
                        <a:rPr lang="en-US" sz="11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Wiessfeld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Common Effect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1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2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nd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3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rd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Land</a:t>
                      </a:r>
                    </a:p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Mark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1</a:t>
                      </a:r>
                      <a:r>
                        <a:rPr lang="en-US" sz="1200" b="1" i="0" u="none" strike="noStrike" baseline="30000" dirty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2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latin typeface="Calibri"/>
                        </a:rPr>
                        <a:t>nd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3</a:t>
                      </a:r>
                      <a:r>
                        <a:rPr lang="en-US" sz="1200" b="1" i="0" u="none" strike="noStrike" baseline="30000">
                          <a:solidFill>
                            <a:srgbClr val="000000"/>
                          </a:solidFill>
                          <a:latin typeface="Calibri"/>
                        </a:rPr>
                        <a:t>rd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Event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8376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Simple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Anderson-Gill 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Poisson Regression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T-test 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08376">
                <a:tc v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Chi-Square </a:t>
                      </a: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90048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833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Annualized Event Rates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83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First</a:t>
                      </a:r>
                    </a:p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12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Year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64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Thereafter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6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Reset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After Subsequent MACE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12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30 Days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7.5</a:t>
                      </a:r>
                      <a:endParaRPr lang="en-US" sz="12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64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Remainder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of 1</a:t>
                      </a:r>
                      <a:r>
                        <a:rPr lang="en-US" sz="12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Year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7.5</a:t>
                      </a:r>
                      <a:endParaRPr lang="en-US" sz="12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5833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Thereafter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922" y="4451375"/>
          <a:ext cx="8869676" cy="228600"/>
        </p:xfrm>
        <a:graphic>
          <a:graphicData uri="http://schemas.openxmlformats.org/drawingml/2006/table">
            <a:tbl>
              <a:tblPr/>
              <a:tblGrid>
                <a:gridCol w="1772518"/>
                <a:gridCol w="680521"/>
                <a:gridCol w="749315"/>
                <a:gridCol w="590565"/>
                <a:gridCol w="590565"/>
                <a:gridCol w="590565"/>
                <a:gridCol w="602144"/>
                <a:gridCol w="602144"/>
                <a:gridCol w="602144"/>
                <a:gridCol w="749315"/>
                <a:gridCol w="749315"/>
                <a:gridCol w="590565"/>
              </a:tblGrid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P-values Color Scheme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[.04-.06)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[.06-.10)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[.1-.2)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[.2, .3)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[.3-.4)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[.4-.6) </a:t>
                      </a:r>
                    </a:p>
                  </a:txBody>
                  <a:tcPr marL="9525" marR="9525" marT="9525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[.6-.8)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[.8-.88)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[.88-.92)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[.92-.95)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[.95-1) </a:t>
                      </a:r>
                    </a:p>
                  </a:txBody>
                  <a:tcPr marL="9525" marR="9525" marT="9525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Communicating the Findings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Reduce, reuse, recycle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Solving these mini problems associated with this simulation laid ground work for related problems</a:t>
            </a:r>
          </a:p>
          <a:p>
            <a:r>
              <a:rPr lang="en-US" dirty="0" smtClean="0"/>
              <a:t>Philosophy after study start: simulations should condition on best available data</a:t>
            </a:r>
          </a:p>
          <a:p>
            <a:pPr lvl="1"/>
            <a:r>
              <a:rPr lang="en-US" dirty="0" smtClean="0"/>
              <a:t>Need to model enrollment</a:t>
            </a:r>
          </a:p>
          <a:p>
            <a:pPr lvl="2"/>
            <a:r>
              <a:rPr lang="en-US" dirty="0" smtClean="0"/>
              <a:t>Evolved to project when enrollment will end and assist study team with contingency planning</a:t>
            </a:r>
          </a:p>
          <a:p>
            <a:pPr lvl="1"/>
            <a:r>
              <a:rPr lang="en-US" dirty="0" smtClean="0"/>
              <a:t>Need to model time to event</a:t>
            </a:r>
          </a:p>
          <a:p>
            <a:pPr lvl="2"/>
            <a:r>
              <a:rPr lang="en-US" dirty="0" smtClean="0"/>
              <a:t>Evolved to project interim analyses and study end timelines</a:t>
            </a:r>
          </a:p>
          <a:p>
            <a:pPr lvl="2"/>
            <a:r>
              <a:rPr lang="en-US" dirty="0" smtClean="0"/>
              <a:t>Evolved to explore impact of delayed treatment effects and determine if increasing # of events mid trial is advisable </a:t>
            </a:r>
          </a:p>
          <a:p>
            <a:pPr lvl="1"/>
            <a:r>
              <a:rPr lang="en-US" dirty="0" smtClean="0"/>
              <a:t>New problems:</a:t>
            </a:r>
          </a:p>
          <a:p>
            <a:pPr lvl="2"/>
            <a:r>
              <a:rPr lang="en-US" dirty="0" smtClean="0"/>
              <a:t>Contending with data lag</a:t>
            </a:r>
          </a:p>
          <a:p>
            <a:pPr lvl="2"/>
            <a:r>
              <a:rPr lang="en-US" dirty="0" smtClean="0"/>
              <a:t>Contending with evolving assumptions</a:t>
            </a:r>
          </a:p>
          <a:p>
            <a:pPr lvl="2"/>
            <a:r>
              <a:rPr lang="en-US" dirty="0" smtClean="0"/>
              <a:t>When to upgrade aspects of the simulation (engine and output)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Simulation Size: How large is large? 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Toy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6916"/>
            <a:ext cx="3946358" cy="49339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Investigate the performance of t-test when samples size is small and data originates from non-normal distributions.</a:t>
            </a:r>
          </a:p>
          <a:p>
            <a:endParaRPr lang="en-US" dirty="0" smtClean="0"/>
          </a:p>
          <a:p>
            <a:r>
              <a:rPr lang="en-US" dirty="0" smtClean="0"/>
              <a:t>Measure of Interest: Type I error – how far does it deviate from nominal 5%.</a:t>
            </a:r>
          </a:p>
          <a:p>
            <a:endParaRPr lang="en-US" dirty="0"/>
          </a:p>
        </p:txBody>
      </p:sp>
      <p:pic>
        <p:nvPicPr>
          <p:cNvPr id="79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4384" y="1304583"/>
            <a:ext cx="4704202" cy="49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Size Viewed as a </a:t>
            </a:r>
            <a:br>
              <a:rPr lang="en-US" dirty="0" smtClean="0"/>
            </a:br>
            <a:r>
              <a:rPr lang="en-US" dirty="0" smtClean="0"/>
              <a:t>Sample Size Determination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 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 be the type I error probability associated with the 5% level t-test</a:t>
            </a:r>
          </a:p>
          <a:p>
            <a:pPr lvl="1"/>
            <a:r>
              <a:rPr lang="en-US" dirty="0" smtClean="0"/>
              <a:t>A simulation iteration does the following:</a:t>
            </a:r>
          </a:p>
          <a:p>
            <a:pPr lvl="2"/>
            <a:r>
              <a:rPr lang="en-US" dirty="0" smtClean="0"/>
              <a:t>Sample m observations from population F </a:t>
            </a:r>
          </a:p>
          <a:p>
            <a:pPr lvl="2"/>
            <a:r>
              <a:rPr lang="en-US" dirty="0" smtClean="0"/>
              <a:t>Run t-test, get t-statistic</a:t>
            </a:r>
          </a:p>
          <a:p>
            <a:pPr lvl="2"/>
            <a:r>
              <a:rPr lang="en-US" dirty="0" smtClean="0"/>
              <a:t>If t-statistic &gt; t</a:t>
            </a:r>
            <a:r>
              <a:rPr lang="en-US" baseline="-25000" dirty="0" smtClean="0"/>
              <a:t>m-1,.05</a:t>
            </a:r>
            <a:r>
              <a:rPr lang="en-US" dirty="0" smtClean="0"/>
              <a:t>, record 1, else record 0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U</a:t>
            </a:r>
            <a:r>
              <a:rPr lang="en-US" baseline="-25000" dirty="0" smtClean="0"/>
              <a:t>1</a:t>
            </a:r>
            <a:r>
              <a:rPr lang="en-US" dirty="0" smtClean="0"/>
              <a:t>, …, U</a:t>
            </a:r>
            <a:r>
              <a:rPr lang="en-US" baseline="-25000" dirty="0" smtClean="0"/>
              <a:t>n</a:t>
            </a:r>
          </a:p>
          <a:p>
            <a:endParaRPr lang="en-US" dirty="0" smtClean="0"/>
          </a:p>
          <a:p>
            <a:r>
              <a:rPr lang="en-US" dirty="0" smtClean="0"/>
              <a:t>Q: How many iterations do we need?</a:t>
            </a:r>
          </a:p>
          <a:p>
            <a:pPr lvl="1"/>
            <a:r>
              <a:rPr lang="en-US" dirty="0" smtClean="0"/>
              <a:t>We’re accustomed to let sample size be determined by some power criteria in a hypothesis testing setting.</a:t>
            </a:r>
          </a:p>
          <a:p>
            <a:pPr lvl="1"/>
            <a:r>
              <a:rPr lang="en-US" dirty="0" smtClean="0"/>
              <a:t>Here our objective is point estimation-based criteria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Specifying the simulation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Consider the CLT in this setting: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Suppose we want the variance of our estimator to be bounded by c</a:t>
            </a:r>
          </a:p>
          <a:p>
            <a:pPr lvl="1"/>
            <a:r>
              <a:rPr lang="en-GB" dirty="0" smtClean="0">
                <a:latin typeface="Symbol" pitchFamily="18" charset="2"/>
              </a:rPr>
              <a:t>q</a:t>
            </a:r>
            <a:r>
              <a:rPr lang="en-GB" dirty="0" smtClean="0"/>
              <a:t> is unknown, but we know variance is maximized when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dirty="0" smtClean="0"/>
              <a:t> = 0.5</a:t>
            </a:r>
          </a:p>
          <a:p>
            <a:pPr lvl="1"/>
            <a:r>
              <a:rPr lang="en-GB" dirty="0" smtClean="0"/>
              <a:t>So if we want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In our setting P(type I error) lives around .05, so we might choose</a:t>
            </a:r>
          </a:p>
          <a:p>
            <a:pPr lvl="2"/>
            <a:r>
              <a:rPr lang="en-GB" dirty="0" smtClean="0"/>
              <a:t>c = 0.001</a:t>
            </a:r>
            <a:r>
              <a:rPr lang="en-GB" baseline="30000" dirty="0" smtClean="0"/>
              <a:t>2</a:t>
            </a:r>
            <a:r>
              <a:rPr lang="en-GB" dirty="0" smtClean="0"/>
              <a:t>  </a:t>
            </a:r>
            <a:r>
              <a:rPr lang="en-GB" dirty="0" smtClean="0">
                <a:sym typeface="Wingdings" pitchFamily="2" charset="2"/>
              </a:rPr>
              <a:t> n &gt; 250,000</a:t>
            </a:r>
            <a:endParaRPr lang="en-GB" dirty="0" smtClean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236423" y="1734659"/>
          <a:ext cx="4646613" cy="879475"/>
        </p:xfrm>
        <a:graphic>
          <a:graphicData uri="http://schemas.openxmlformats.org/presentationml/2006/ole">
            <p:oleObj spid="_x0000_s2203650" name="Equation" r:id="rId3" imgW="2286000" imgH="431640" progId="Equation.3">
              <p:embed/>
            </p:oleObj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917091" y="3967077"/>
          <a:ext cx="5343525" cy="801687"/>
        </p:xfrm>
        <a:graphic>
          <a:graphicData uri="http://schemas.openxmlformats.org/presentationml/2006/ole">
            <p:oleObj spid="_x0000_s2203651" name="Equation" r:id="rId4" imgW="262872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Commentary and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gross overestimate was used in providing an upper bound on the variance.  </a:t>
            </a:r>
          </a:p>
          <a:p>
            <a:r>
              <a:rPr lang="en-GB" dirty="0" smtClean="0"/>
              <a:t>Underlying Problem: The optimal simulation size under our bounded variance criteria is a function of the target of your inquiry!  I.e., </a:t>
            </a:r>
          </a:p>
          <a:p>
            <a:pPr algn="ctr">
              <a:buNone/>
            </a:pPr>
            <a:r>
              <a:rPr lang="en-GB" dirty="0" smtClean="0"/>
              <a:t>n*(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dirty="0" smtClean="0"/>
              <a:t>, c) =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dirty="0" smtClean="0"/>
              <a:t>(1-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dirty="0" smtClean="0"/>
              <a:t>)/c  </a:t>
            </a:r>
          </a:p>
          <a:p>
            <a:r>
              <a:rPr lang="en-GB" dirty="0" smtClean="0"/>
              <a:t>When F is the normal distribution, we know </a:t>
            </a:r>
            <a:r>
              <a:rPr lang="en-GB" dirty="0" smtClean="0">
                <a:latin typeface="Symbol" pitchFamily="18" charset="2"/>
              </a:rPr>
              <a:t>q </a:t>
            </a:r>
            <a:r>
              <a:rPr lang="en-GB" dirty="0" smtClean="0"/>
              <a:t>is 0.05 and the optimal simulation size would be</a:t>
            </a:r>
          </a:p>
          <a:p>
            <a:pPr algn="ctr">
              <a:buNone/>
            </a:pPr>
            <a:r>
              <a:rPr lang="en-GB" dirty="0" smtClean="0"/>
              <a:t>n*(.05, c=.001</a:t>
            </a:r>
            <a:r>
              <a:rPr lang="en-GB" baseline="30000" dirty="0" smtClean="0"/>
              <a:t>2</a:t>
            </a:r>
            <a:r>
              <a:rPr lang="en-GB" dirty="0" smtClean="0"/>
              <a:t>) = 47500</a:t>
            </a:r>
          </a:p>
          <a:p>
            <a:r>
              <a:rPr lang="en-GB" dirty="0" smtClean="0"/>
              <a:t>Can we do better?</a:t>
            </a:r>
          </a:p>
          <a:p>
            <a:pPr lvl="1"/>
            <a:r>
              <a:rPr lang="en-GB" dirty="0" smtClean="0"/>
              <a:t>What if we assume upper bound of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baseline="-25000" dirty="0" smtClean="0"/>
              <a:t>0</a:t>
            </a:r>
            <a:r>
              <a:rPr lang="en-GB" dirty="0" smtClean="0"/>
              <a:t> for </a:t>
            </a:r>
            <a:r>
              <a:rPr lang="en-GB" dirty="0" smtClean="0">
                <a:latin typeface="Symbol" pitchFamily="18" charset="2"/>
              </a:rPr>
              <a:t>q: 0&lt; q</a:t>
            </a:r>
            <a:r>
              <a:rPr lang="en-US" baseline="-25000" dirty="0" smtClean="0"/>
              <a:t> </a:t>
            </a:r>
            <a:r>
              <a:rPr lang="en-US" dirty="0" smtClean="0"/>
              <a:t>&lt;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baseline="-25000" dirty="0" smtClean="0">
                <a:latin typeface="Symbol" pitchFamily="18" charset="2"/>
              </a:rPr>
              <a:t>0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more rigorous alternative to </a:t>
            </a:r>
            <a:br>
              <a:rPr lang="en-US" dirty="0" smtClean="0"/>
            </a:br>
            <a:r>
              <a:rPr lang="en-US" dirty="0" smtClean="0"/>
              <a:t>determining simulation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Background: Sequential Estimation is concerned with point and interval estimation whenever sample size is not fixed.  </a:t>
            </a:r>
          </a:p>
          <a:p>
            <a:endParaRPr lang="en-US" dirty="0" smtClean="0"/>
          </a:p>
          <a:p>
            <a:r>
              <a:rPr lang="en-US" dirty="0" smtClean="0"/>
              <a:t>Based on a pilot data set, we decided to either stop or continue sampling  </a:t>
            </a:r>
          </a:p>
          <a:p>
            <a:r>
              <a:rPr lang="en-US" dirty="0" smtClean="0"/>
              <a:t>Sampling following the pilot may be</a:t>
            </a:r>
          </a:p>
          <a:p>
            <a:pPr lvl="1"/>
            <a:r>
              <a:rPr lang="en-US" dirty="0" smtClean="0"/>
              <a:t>one-by-one (purely sequential procedure)</a:t>
            </a:r>
          </a:p>
          <a:p>
            <a:pPr lvl="1"/>
            <a:r>
              <a:rPr lang="en-US" dirty="0" smtClean="0"/>
              <a:t>a single batch (2-stage procedure)</a:t>
            </a:r>
          </a:p>
          <a:p>
            <a:pPr lvl="1"/>
            <a:r>
              <a:rPr lang="en-US" dirty="0" smtClean="0"/>
              <a:t>First in a batch and then one-by-one (accelerated sequential)</a:t>
            </a:r>
          </a:p>
          <a:p>
            <a:pPr lvl="1"/>
            <a:r>
              <a:rPr lang="en-US" dirty="0" smtClean="0"/>
              <a:t>Etc.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Bottom line: Since the final sample size (here, number of iterations) is determined based on criteria specified a priori + observed data, the number of iterations is a random variable.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7913" y="3473489"/>
            <a:ext cx="54197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0796" y="2260473"/>
            <a:ext cx="58769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rigorous alternative to determining simulation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a bounded variance criteria  </a:t>
            </a:r>
          </a:p>
          <a:p>
            <a:r>
              <a:rPr lang="en-US" dirty="0" smtClean="0"/>
              <a:t>Consider a loss function: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And its associated risk: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bounded risk criteria still demands knowledge of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.   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3802" y="5070986"/>
            <a:ext cx="5867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What does simulations suggest? </a:t>
            </a:r>
            <a:br>
              <a:rPr lang="en-US" smtClean="0"/>
            </a:br>
            <a:endParaRPr lang="en-US" dirty="0"/>
          </a:p>
        </p:txBody>
      </p:sp>
      <p:pic>
        <p:nvPicPr>
          <p:cNvPr id="1869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013" y="1139623"/>
            <a:ext cx="8544393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Two-Stage Simulation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Pilot sample size:  Assume we know: </a:t>
            </a:r>
            <a:r>
              <a:rPr lang="en-GB" dirty="0" smtClean="0">
                <a:latin typeface="Symbol" pitchFamily="18" charset="2"/>
              </a:rPr>
              <a:t>0&lt; q</a:t>
            </a:r>
            <a:r>
              <a:rPr lang="en-US" baseline="-25000" dirty="0" smtClean="0"/>
              <a:t> </a:t>
            </a:r>
            <a:r>
              <a:rPr lang="en-US" dirty="0" smtClean="0"/>
              <a:t>&lt;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baseline="-25000" dirty="0" smtClean="0">
                <a:latin typeface="Symbol" pitchFamily="18" charset="2"/>
              </a:rPr>
              <a:t>0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k</a:t>
            </a:r>
            <a:r>
              <a:rPr lang="en-US" baseline="-25000" dirty="0" smtClean="0"/>
              <a:t>0</a:t>
            </a:r>
            <a:r>
              <a:rPr lang="en-US" dirty="0" smtClean="0"/>
              <a:t> and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GB" baseline="-25000" dirty="0" smtClean="0">
                <a:latin typeface="Symbol" pitchFamily="18" charset="2"/>
              </a:rPr>
              <a:t>0</a:t>
            </a:r>
            <a:r>
              <a:rPr lang="en-US" dirty="0" smtClean="0"/>
              <a:t> is chosen by experimenter.</a:t>
            </a:r>
          </a:p>
          <a:p>
            <a:r>
              <a:rPr lang="en-US" dirty="0" smtClean="0"/>
              <a:t>Run the first k iterations. Then determine how many iterations are required to complement the simulation: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Run to get a total of M.  </a:t>
            </a:r>
          </a:p>
          <a:p>
            <a:r>
              <a:rPr lang="en-US" dirty="0" smtClean="0"/>
              <a:t>Collect U</a:t>
            </a:r>
            <a:r>
              <a:rPr lang="en-US" baseline="-25000" dirty="0" smtClean="0"/>
              <a:t>1</a:t>
            </a:r>
            <a:r>
              <a:rPr lang="en-US" dirty="0" smtClean="0"/>
              <a:t>, …,U</a:t>
            </a:r>
            <a:r>
              <a:rPr lang="en-US" baseline="-25000" dirty="0" smtClean="0"/>
              <a:t>M</a:t>
            </a:r>
            <a:r>
              <a:rPr lang="en-US" dirty="0" smtClean="0"/>
              <a:t> and estimate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007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0861" y="1768789"/>
            <a:ext cx="6524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077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6231" y="4257036"/>
            <a:ext cx="5946385" cy="85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Stopping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Recall: n*(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) is the optimal simulation size to estimate 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 with bounded risk c.</a:t>
            </a:r>
          </a:p>
          <a:p>
            <a:r>
              <a:rPr lang="en-US" dirty="0" smtClean="0"/>
              <a:t>As n*(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ym typeface="Symbol"/>
              </a:rPr>
              <a:t></a:t>
            </a:r>
            <a:endParaRPr lang="en-US" dirty="0" smtClean="0"/>
          </a:p>
          <a:p>
            <a:pPr lvl="1"/>
            <a:r>
              <a:rPr lang="en-US" dirty="0" smtClean="0"/>
              <a:t>M/n*(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1 in probability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</a:t>
            </a:r>
            <a:r>
              <a:rPr lang="en-GB" baseline="-25000" dirty="0" smtClean="0">
                <a:latin typeface="Symbol" pitchFamily="18" charset="2"/>
              </a:rPr>
              <a:t>q</a:t>
            </a:r>
            <a:r>
              <a:rPr lang="en-US" dirty="0" smtClean="0">
                <a:sym typeface="Wingdings" pitchFamily="2" charset="2"/>
              </a:rPr>
              <a:t>[M/</a:t>
            </a:r>
            <a:r>
              <a:rPr lang="en-US" dirty="0" smtClean="0"/>
              <a:t>n*(</a:t>
            </a:r>
            <a:r>
              <a:rPr lang="en-GB" dirty="0" smtClean="0">
                <a:latin typeface="Symbol" pitchFamily="18" charset="2"/>
              </a:rPr>
              <a:t>q</a:t>
            </a:r>
            <a:r>
              <a:rPr lang="en-US" dirty="0" smtClean="0"/>
              <a:t>)] </a:t>
            </a:r>
            <a:r>
              <a:rPr lang="en-US" dirty="0" smtClean="0">
                <a:sym typeface="Wingdings" pitchFamily="2" charset="2"/>
              </a:rPr>
              <a:t> 1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</a:t>
            </a:r>
            <a:r>
              <a:rPr lang="en-GB" baseline="-25000" dirty="0" smtClean="0">
                <a:latin typeface="Symbol" pitchFamily="18" charset="2"/>
              </a:rPr>
              <a:t>q</a:t>
            </a:r>
            <a:r>
              <a:rPr lang="en-US" dirty="0" smtClean="0">
                <a:sym typeface="Wingdings" pitchFamily="2" charset="2"/>
              </a:rPr>
              <a:t>[L</a:t>
            </a:r>
            <a:r>
              <a:rPr lang="en-US" baseline="-25000" dirty="0" smtClean="0">
                <a:sym typeface="Wingdings" pitchFamily="2" charset="2"/>
              </a:rPr>
              <a:t>M</a:t>
            </a:r>
            <a:r>
              <a:rPr lang="en-US" dirty="0" smtClean="0">
                <a:sym typeface="Wingdings" pitchFamily="2" charset="2"/>
              </a:rPr>
              <a:t>/c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 1 where L</a:t>
            </a:r>
            <a:r>
              <a:rPr lang="en-US" baseline="-25000" dirty="0" smtClean="0">
                <a:sym typeface="Wingdings" pitchFamily="2" charset="2"/>
              </a:rPr>
              <a:t>M</a:t>
            </a:r>
            <a:r>
              <a:rPr lang="en-US" dirty="0" smtClean="0">
                <a:sym typeface="Wingdings" pitchFamily="2" charset="2"/>
              </a:rPr>
              <a:t>  the loss function evaluated with M iterations</a:t>
            </a:r>
            <a:endParaRPr lang="en-US" dirty="0" smtClean="0"/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Take home message: Given more than just a passing thought to simulation size.  </a:t>
            </a:r>
          </a:p>
          <a:p>
            <a:r>
              <a:rPr lang="en-US" dirty="0" smtClean="0">
                <a:sym typeface="Wingdings" pitchFamily="2" charset="2"/>
              </a:rPr>
              <a:t>Treat it as a sample size determination problem.  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Invest more in the problem when you require high precision estimates and need to consider computing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6857999"/>
          </a:xfrm>
        </p:spPr>
        <p:txBody>
          <a:bodyPr/>
          <a:lstStyle/>
          <a:p>
            <a:r>
              <a:rPr lang="en-GB" smtClean="0"/>
              <a:t>Closing Remarks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Closing Remarks</a:t>
            </a:r>
            <a:endParaRPr lang="en-GB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Simulation is a process of recreating the features of your study </a:t>
            </a:r>
          </a:p>
          <a:p>
            <a:pPr lvl="1"/>
            <a:r>
              <a:rPr lang="en-GB" dirty="0" smtClean="0"/>
              <a:t>Repeatedly </a:t>
            </a:r>
          </a:p>
          <a:p>
            <a:pPr lvl="1"/>
            <a:r>
              <a:rPr lang="en-GB" dirty="0" smtClean="0"/>
              <a:t>Using a computer</a:t>
            </a:r>
          </a:p>
          <a:p>
            <a:pPr lvl="1"/>
            <a:r>
              <a:rPr lang="en-GB" dirty="0" smtClean="0"/>
              <a:t>Allowing for an element of randomness</a:t>
            </a:r>
          </a:p>
          <a:p>
            <a:pPr lvl="1"/>
            <a:r>
              <a:rPr lang="en-GB" dirty="0" smtClean="0"/>
              <a:t>Helps teams to appreciate risks and balance them appropriately</a:t>
            </a:r>
          </a:p>
          <a:p>
            <a:r>
              <a:rPr lang="en-GB" dirty="0" smtClean="0"/>
              <a:t>Assumptions are required</a:t>
            </a:r>
          </a:p>
          <a:p>
            <a:pPr lvl="1"/>
            <a:r>
              <a:rPr lang="en-GB" dirty="0" smtClean="0"/>
              <a:t>Be prepared to make them!</a:t>
            </a:r>
          </a:p>
          <a:p>
            <a:pPr lvl="1"/>
            <a:r>
              <a:rPr lang="en-GB" dirty="0" smtClean="0"/>
              <a:t>Discuss reasonable parameters with KOLs</a:t>
            </a:r>
          </a:p>
          <a:p>
            <a:pPr lvl="1"/>
            <a:r>
              <a:rPr lang="en-GB" dirty="0" smtClean="0"/>
              <a:t>Use historical information and literature</a:t>
            </a:r>
          </a:p>
          <a:p>
            <a:pPr lvl="1"/>
            <a:r>
              <a:rPr lang="en-GB" dirty="0" smtClean="0"/>
              <a:t>Consider simulating over a grid of values if little is known about key parameters</a:t>
            </a:r>
          </a:p>
          <a:p>
            <a:pPr lvl="1"/>
            <a:r>
              <a:rPr lang="en-GB" dirty="0" smtClean="0"/>
              <a:t>But consider whether you can put a prior distribution on parameter values and integrate (or simulate) over them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Closing Remarks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Practice makes perfect</a:t>
            </a:r>
          </a:p>
          <a:p>
            <a:pPr lvl="1"/>
            <a:r>
              <a:rPr lang="en-GB" dirty="0" smtClean="0"/>
              <a:t>You will find ways to make your simulation more efficient</a:t>
            </a:r>
          </a:p>
          <a:p>
            <a:pPr lvl="1"/>
            <a:r>
              <a:rPr lang="en-GB" dirty="0" smtClean="0"/>
              <a:t>Sometimes you do not need to simulate all the patient observations, e.g. you may be able to sample a series of sample means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Ancillary Problems in Drug Development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Background for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Setting: Gathering of key project team lines</a:t>
            </a:r>
          </a:p>
          <a:p>
            <a:pPr lvl="1"/>
            <a:r>
              <a:rPr lang="en-US" smtClean="0"/>
              <a:t>Objective: Attack the problems associated with closing out a 15k patient outcomes trial</a:t>
            </a:r>
          </a:p>
          <a:p>
            <a:pPr lvl="1"/>
            <a:r>
              <a:rPr lang="en-US" smtClean="0"/>
              <a:t>One Problem: Does data management have enough people power</a:t>
            </a:r>
          </a:p>
          <a:p>
            <a:pPr lvl="2"/>
            <a:r>
              <a:rPr lang="en-US" smtClean="0"/>
              <a:t>Manage the rising backlog of existing queries</a:t>
            </a:r>
          </a:p>
          <a:p>
            <a:pPr lvl="2"/>
            <a:r>
              <a:rPr lang="en-US" smtClean="0"/>
              <a:t>Tackle the wave of queries to come at study close</a:t>
            </a:r>
          </a:p>
          <a:p>
            <a:pPr lvl="2"/>
            <a:r>
              <a:rPr lang="en-US" smtClean="0"/>
              <a:t>Complete work to meet delivery deadline to statistical department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Attacking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Make a connection with similar problem types</a:t>
            </a:r>
          </a:p>
          <a:p>
            <a:r>
              <a:rPr lang="en-US" smtClean="0"/>
              <a:t>Soliciting information from colleagues: what’s going to help them make a decision?</a:t>
            </a:r>
          </a:p>
          <a:p>
            <a:r>
              <a:rPr lang="en-US" smtClean="0"/>
              <a:t>Soliciting assumptions from colleagues based on their experience/expectations</a:t>
            </a:r>
          </a:p>
          <a:p>
            <a:pPr lvl="1"/>
            <a:r>
              <a:rPr lang="en-US" smtClean="0"/>
              <a:t>What might this ‘wave of queries’ look like?</a:t>
            </a:r>
          </a:p>
          <a:p>
            <a:pPr lvl="1"/>
            <a:r>
              <a:rPr lang="en-US" smtClean="0"/>
              <a:t>How quickly can queries be attacked.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34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606" y="1164558"/>
            <a:ext cx="8005756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is the Number of Rolls Until Jail</a:t>
            </a:r>
            <a:br>
              <a:rPr lang="en-US" dirty="0" smtClean="0"/>
            </a:br>
            <a:r>
              <a:rPr lang="en-US" dirty="0" smtClean="0"/>
              <a:t>Distributed?</a:t>
            </a:r>
            <a:endParaRPr lang="en-US" dirty="0"/>
          </a:p>
        </p:txBody>
      </p:sp>
      <p:pic>
        <p:nvPicPr>
          <p:cNvPr id="1872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303" y="1151368"/>
            <a:ext cx="7813237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Assumptions Provided by Colleagues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remainder of 2012</a:t>
            </a:r>
          </a:p>
          <a:p>
            <a:pPr lvl="1"/>
            <a:r>
              <a:rPr lang="en-US" dirty="0" smtClean="0"/>
              <a:t>New + Reissue should follow historic pattern</a:t>
            </a:r>
          </a:p>
          <a:p>
            <a:pPr lvl="1"/>
            <a:r>
              <a:rPr lang="en-US" dirty="0" smtClean="0"/>
              <a:t>Service Capacity should behave ‘normally’ </a:t>
            </a:r>
          </a:p>
          <a:p>
            <a:r>
              <a:rPr lang="en-US" dirty="0" smtClean="0"/>
              <a:t>Possible scenarios for 2013</a:t>
            </a:r>
          </a:p>
          <a:p>
            <a:pPr lvl="1"/>
            <a:r>
              <a:rPr lang="en-US" dirty="0" smtClean="0"/>
              <a:t>Jan-April</a:t>
            </a:r>
          </a:p>
          <a:p>
            <a:pPr lvl="2"/>
            <a:r>
              <a:rPr lang="en-US" dirty="0" smtClean="0"/>
              <a:t>New + Reissue: 1.5x-3x the historic pattern</a:t>
            </a:r>
          </a:p>
          <a:p>
            <a:pPr lvl="2"/>
            <a:r>
              <a:rPr lang="en-US" dirty="0" smtClean="0"/>
              <a:t>Service capacity: 1x-3x historic peak rate</a:t>
            </a:r>
          </a:p>
          <a:p>
            <a:pPr lvl="1"/>
            <a:r>
              <a:rPr lang="en-US" dirty="0" smtClean="0"/>
              <a:t>May-June</a:t>
            </a:r>
          </a:p>
          <a:p>
            <a:pPr lvl="2"/>
            <a:r>
              <a:rPr lang="en-US" dirty="0" smtClean="0"/>
              <a:t>New + Reissue: .25 the historic pattern</a:t>
            </a:r>
          </a:p>
          <a:p>
            <a:pPr lvl="2"/>
            <a:r>
              <a:rPr lang="en-US" dirty="0" smtClean="0"/>
              <a:t>Service capacity: as above</a:t>
            </a:r>
          </a:p>
          <a:p>
            <a:r>
              <a:rPr lang="en-US" dirty="0" smtClean="0"/>
              <a:t>Question: Over this grid of scenarios, what is the distribution of the Backlog complete 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Do Nothing Scenario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460" y="1183412"/>
            <a:ext cx="8005756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Notions of </a:t>
            </a:r>
            <a:br>
              <a:rPr lang="en-US" dirty="0" smtClean="0"/>
            </a:br>
            <a:r>
              <a:rPr lang="en-US" dirty="0" smtClean="0"/>
              <a:t>Power vs. Assurance via Simulation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Power            vs.        Assurance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835" y="1628140"/>
            <a:ext cx="3048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q</a:t>
            </a:r>
            <a:r>
              <a:rPr lang="en-US" dirty="0" smtClean="0">
                <a:solidFill>
                  <a:srgbClr val="FFC000"/>
                </a:solidFill>
              </a:rPr>
              <a:t> is presumed fixed.</a:t>
            </a:r>
          </a:p>
          <a:p>
            <a:pPr algn="ctr"/>
            <a:r>
              <a:rPr lang="en-US" dirty="0" smtClean="0">
                <a:solidFill>
                  <a:srgbClr val="FFC000"/>
                </a:solidFill>
              </a:rPr>
              <a:t>Fix  </a:t>
            </a:r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q = q</a:t>
            </a:r>
            <a:r>
              <a:rPr lang="en-US" baseline="-25000" dirty="0" smtClean="0">
                <a:solidFill>
                  <a:srgbClr val="FFC000"/>
                </a:solidFill>
                <a:latin typeface="Symbol" pitchFamily="18" charset="2"/>
              </a:rPr>
              <a:t>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6255" y="2435275"/>
            <a:ext cx="193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ym typeface="Wingdings" pitchFamily="2" charset="2"/>
              </a:rPr>
              <a:t>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0445" y="2786380"/>
            <a:ext cx="341376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dirty="0" smtClean="0">
                <a:sym typeface="Wingdings" pitchFamily="2" charset="2"/>
              </a:rPr>
              <a:t> </a:t>
            </a:r>
          </a:p>
          <a:p>
            <a:pPr marL="0" lvl="1" algn="ctr"/>
            <a:r>
              <a:rPr lang="en-US" dirty="0" smtClean="0">
                <a:sym typeface="Wingdings" pitchFamily="2" charset="2"/>
              </a:rPr>
              <a:t>Sample data from f(</a:t>
            </a:r>
            <a:r>
              <a:rPr lang="en-US" dirty="0" err="1" smtClean="0">
                <a:sym typeface="Wingdings" pitchFamily="2" charset="2"/>
              </a:rPr>
              <a:t>x|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 =q</a:t>
            </a:r>
            <a:r>
              <a:rPr lang="en-US" baseline="-25000" dirty="0" smtClean="0">
                <a:latin typeface="Symbol" pitchFamily="18" charset="2"/>
              </a:rPr>
              <a:t>0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pPr marL="0" lvl="1" algn="ctr"/>
            <a:r>
              <a:rPr lang="en-US" dirty="0" smtClean="0">
                <a:sym typeface="Wingdings" pitchFamily="2" charset="2"/>
              </a:rPr>
              <a:t>Record 1 if reject, 0 if retain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18685" y="2806700"/>
            <a:ext cx="341376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dirty="0" smtClean="0">
                <a:solidFill>
                  <a:srgbClr val="FFC000"/>
                </a:solidFill>
                <a:sym typeface="Wingdings" pitchFamily="2" charset="2"/>
              </a:rPr>
              <a:t>Sample  </a:t>
            </a:r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q </a:t>
            </a:r>
            <a:r>
              <a:rPr lang="en-US" dirty="0" smtClean="0">
                <a:solidFill>
                  <a:srgbClr val="FFC000"/>
                </a:solidFill>
                <a:sym typeface="Wingdings" pitchFamily="2" charset="2"/>
              </a:rPr>
              <a:t>from </a:t>
            </a:r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p(q)</a:t>
            </a:r>
            <a:endParaRPr lang="en-US" dirty="0" smtClean="0">
              <a:solidFill>
                <a:srgbClr val="FFC000"/>
              </a:solidFill>
            </a:endParaRPr>
          </a:p>
          <a:p>
            <a:pPr marL="0" lvl="1" algn="ctr"/>
            <a:r>
              <a:rPr lang="en-US" dirty="0" smtClean="0">
                <a:sym typeface="Wingdings" pitchFamily="2" charset="2"/>
              </a:rPr>
              <a:t>Sample data from f(</a:t>
            </a:r>
            <a:r>
              <a:rPr lang="en-US" dirty="0" err="1" smtClean="0">
                <a:sym typeface="Wingdings" pitchFamily="2" charset="2"/>
              </a:rPr>
              <a:t>x|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 =q</a:t>
            </a:r>
            <a:r>
              <a:rPr lang="en-US" baseline="-25000" dirty="0" smtClean="0">
                <a:latin typeface="Symbol" pitchFamily="18" charset="2"/>
              </a:rPr>
              <a:t>0</a:t>
            </a:r>
            <a:r>
              <a:rPr lang="en-US" dirty="0" smtClean="0">
                <a:sym typeface="Wingdings" pitchFamily="2" charset="2"/>
              </a:rPr>
              <a:t>) Record 1 if reject, 0 if retain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48300" y="2418130"/>
            <a:ext cx="193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ym typeface="Wingdings" pitchFamily="2" charset="2"/>
              </a:rPr>
              <a:t>For Loop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2690" y="4229100"/>
            <a:ext cx="305816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Estimate Power with </a:t>
            </a:r>
          </a:p>
          <a:p>
            <a:pPr algn="ctr"/>
            <a:r>
              <a:rPr lang="en-US" dirty="0" smtClean="0"/>
              <a:t>Average of 0’s and 1’s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67910" y="4218940"/>
            <a:ext cx="305816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Estimate Assurance with Average  of 0’s and 1’s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000" y="1581150"/>
            <a:ext cx="0" cy="4067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96485" y="1647190"/>
            <a:ext cx="3048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q </a:t>
            </a:r>
            <a:r>
              <a:rPr lang="en-US" dirty="0" smtClean="0">
                <a:solidFill>
                  <a:srgbClr val="FFC000"/>
                </a:solidFill>
              </a:rPr>
              <a:t>has a prior, </a:t>
            </a:r>
            <a:r>
              <a:rPr lang="en-US" dirty="0" smtClean="0">
                <a:solidFill>
                  <a:srgbClr val="FFC000"/>
                </a:solidFill>
                <a:latin typeface="Symbol" pitchFamily="18" charset="2"/>
              </a:rPr>
              <a:t>p(q)</a:t>
            </a:r>
            <a:endParaRPr lang="en-US" dirty="0">
              <a:solidFill>
                <a:srgbClr val="FFC000"/>
              </a:solidFill>
              <a:latin typeface="Symbol" pitchFamily="18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2326" y="579120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Please see references.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assumption regarding prior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Power vs. Assurance</a:t>
            </a:r>
          </a:p>
          <a:p>
            <a:r>
              <a:rPr lang="en-US" dirty="0" smtClean="0"/>
              <a:t>Q. How does Assurance behave when</a:t>
            </a:r>
          </a:p>
          <a:p>
            <a:pPr lvl="1"/>
            <a:r>
              <a:rPr lang="en-US" dirty="0" smtClean="0"/>
              <a:t>Prior is normal</a:t>
            </a:r>
          </a:p>
          <a:p>
            <a:pPr lvl="2"/>
            <a:r>
              <a:rPr lang="en-US" dirty="0" smtClean="0"/>
              <a:t>Centered at value presumed for treatment effect</a:t>
            </a:r>
          </a:p>
          <a:p>
            <a:pPr lvl="2"/>
            <a:r>
              <a:rPr lang="en-US" dirty="0" smtClean="0"/>
              <a:t>We increase the number of events associated with prior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Q. How does Assurance behave when</a:t>
            </a:r>
          </a:p>
          <a:p>
            <a:pPr lvl="1"/>
            <a:r>
              <a:rPr lang="en-US" dirty="0" smtClean="0"/>
              <a:t>Prior is normal</a:t>
            </a:r>
          </a:p>
          <a:p>
            <a:pPr lvl="2"/>
            <a:r>
              <a:rPr lang="en-US" dirty="0" smtClean="0"/>
              <a:t>Treatment effect drifts from the presumed treatment effect towards the null</a:t>
            </a:r>
          </a:p>
          <a:p>
            <a:pPr lvl="2"/>
            <a:r>
              <a:rPr lang="en-US" dirty="0" smtClean="0"/>
              <a:t>We fix the number of events associated with the prior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appeal of simulation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Once we have an understanding of the behavior in one setting, it’s easy to propose and study variations.  E.g.,</a:t>
            </a:r>
          </a:p>
          <a:p>
            <a:pPr lvl="1"/>
            <a:r>
              <a:rPr lang="en-US" dirty="0" smtClean="0"/>
              <a:t>Add our own additional community chest/chance cards </a:t>
            </a:r>
          </a:p>
          <a:p>
            <a:pPr lvl="1"/>
            <a:r>
              <a:rPr lang="en-US" dirty="0" smtClean="0"/>
              <a:t>Replace the 3-doubles-in-a-row rule with a 4-doubles-in-a-row rule</a:t>
            </a:r>
          </a:p>
          <a:p>
            <a:r>
              <a:rPr lang="en-US" dirty="0" smtClean="0"/>
              <a:t>We can also look towards refining the current problem to make it more realistic…</a:t>
            </a:r>
          </a:p>
          <a:p>
            <a:pPr lvl="1"/>
            <a:r>
              <a:rPr lang="en-US" dirty="0" smtClean="0"/>
              <a:t>Our simulation presumes we’re playing in a vacuum</a:t>
            </a:r>
          </a:p>
          <a:p>
            <a:pPr lvl="2"/>
            <a:r>
              <a:rPr lang="en-US" dirty="0" smtClean="0"/>
              <a:t>How long does a typical game last? In practice would we encounter censored data?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Simulation as a tool in the </a:t>
            </a:r>
            <a:br>
              <a:rPr lang="en-GB" dirty="0" smtClean="0"/>
            </a:br>
            <a:r>
              <a:rPr lang="en-GB" dirty="0" smtClean="0"/>
              <a:t>problem solving/modelling cycle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70248" y="1223329"/>
            <a:ext cx="5199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3550" indent="-463550">
              <a:spcBef>
                <a:spcPts val="0"/>
              </a:spcBef>
            </a:pPr>
            <a:r>
              <a:rPr lang="en-GB" sz="2400" dirty="0" smtClean="0">
                <a:solidFill>
                  <a:srgbClr val="FF0000"/>
                </a:solidFill>
              </a:rPr>
              <a:t>Overall Objective: Make Wise a Decision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2679354" y="1731907"/>
            <a:ext cx="3777119" cy="4483228"/>
            <a:chOff x="2585092" y="1646622"/>
            <a:chExt cx="4010025" cy="4759674"/>
          </a:xfrm>
        </p:grpSpPr>
        <p:pic>
          <p:nvPicPr>
            <p:cNvPr id="8" name="Picture 2" descr="http://www.indiana.edu/%7Ehmathmod/mathmodcycle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85092" y="1646622"/>
              <a:ext cx="4010025" cy="4759674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3732224" y="2286002"/>
              <a:ext cx="1765367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Environmental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Issues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Tools/Expertise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Literature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Similar Problems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run a simulation in the first place?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Analytical evaluation may be impossible, highly time-consuming, or be a low yield endeavor</a:t>
            </a:r>
          </a:p>
          <a:p>
            <a:endParaRPr lang="en-US" dirty="0" smtClean="0"/>
          </a:p>
          <a:p>
            <a:r>
              <a:rPr lang="en-US" dirty="0" smtClean="0"/>
              <a:t>You want to vet your working assumptions in a controlled environment</a:t>
            </a:r>
          </a:p>
          <a:p>
            <a:endParaRPr lang="en-US" dirty="0" smtClean="0"/>
          </a:p>
          <a:p>
            <a:r>
              <a:rPr lang="en-US" dirty="0" smtClean="0"/>
              <a:t>You want to contrast methodologies</a:t>
            </a:r>
          </a:p>
          <a:p>
            <a:endParaRPr lang="en-US" dirty="0" smtClean="0"/>
          </a:p>
          <a:p>
            <a:r>
              <a:rPr lang="en-GB" dirty="0" smtClean="0"/>
              <a:t>You need to manufacture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Drug Development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Study design, enrollment modeling, milestone projection, performance of decision making rules</a:t>
            </a:r>
          </a:p>
          <a:p>
            <a:endParaRPr lang="en-US" dirty="0" smtClean="0"/>
          </a:p>
          <a:p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Similar to above – but now you have to incorporate data</a:t>
            </a:r>
          </a:p>
          <a:p>
            <a:endParaRPr lang="en-US" dirty="0" smtClean="0"/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Case study: exploring recurrent event methodologies</a:t>
            </a:r>
          </a:p>
          <a:p>
            <a:pPr lvl="1"/>
            <a:r>
              <a:rPr lang="en-US" dirty="0" smtClean="0"/>
              <a:t>Case study: simulation study to explore impact of early withdrawers in an outcomes study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Ancillary problems in clinical statistics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Components of a Simulation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Motivation: you need a well-defined problem</a:t>
            </a:r>
          </a:p>
          <a:p>
            <a:pPr lvl="1"/>
            <a:r>
              <a:rPr lang="en-GB" dirty="0" smtClean="0"/>
              <a:t>Confounded by variability issues</a:t>
            </a:r>
          </a:p>
          <a:p>
            <a:r>
              <a:rPr lang="en-GB" dirty="0" smtClean="0"/>
              <a:t>Random elements </a:t>
            </a:r>
          </a:p>
          <a:p>
            <a:pPr lvl="1"/>
            <a:r>
              <a:rPr lang="en-GB" dirty="0" smtClean="0"/>
              <a:t>To mimic our real-world problem</a:t>
            </a:r>
          </a:p>
          <a:p>
            <a:r>
              <a:rPr lang="en-GB" dirty="0" smtClean="0"/>
              <a:t>Repetition</a:t>
            </a:r>
          </a:p>
          <a:p>
            <a:r>
              <a:rPr lang="en-GB" dirty="0" smtClean="0"/>
              <a:t>A focused set of retained measurements </a:t>
            </a:r>
          </a:p>
          <a:p>
            <a:pPr lvl="1"/>
            <a:r>
              <a:rPr lang="en-GB" dirty="0" smtClean="0"/>
              <a:t>To facilitate decision-making/problem restatement </a:t>
            </a:r>
          </a:p>
          <a:p>
            <a:r>
              <a:rPr lang="en-GB" dirty="0" smtClean="0"/>
              <a:t>Tables/figures </a:t>
            </a:r>
          </a:p>
          <a:p>
            <a:pPr lvl="1"/>
            <a:r>
              <a:rPr lang="en-GB" dirty="0" smtClean="0"/>
              <a:t>For digesting &amp; communicating results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randomness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Number Generators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All random functions in common use are pseudo-random</a:t>
            </a:r>
          </a:p>
          <a:p>
            <a:r>
              <a:rPr lang="en-US" dirty="0" err="1" smtClean="0"/>
              <a:t>Congruential</a:t>
            </a:r>
            <a:r>
              <a:rPr lang="en-US" dirty="0" smtClean="0"/>
              <a:t> generators</a:t>
            </a:r>
          </a:p>
          <a:p>
            <a:pPr lvl="1"/>
            <a:r>
              <a:rPr lang="en-US" dirty="0" smtClean="0"/>
              <a:t>Deterministic</a:t>
            </a:r>
          </a:p>
          <a:p>
            <a:pPr lvl="1"/>
            <a:r>
              <a:rPr lang="en-US" dirty="0" smtClean="0"/>
              <a:t>Mimic the properties of a sequence of independent uniformly distributed random variables</a:t>
            </a:r>
          </a:p>
          <a:p>
            <a:pPr lvl="1"/>
            <a:r>
              <a:rPr lang="en-US" dirty="0" smtClean="0"/>
              <a:t>Based on modulo arithmetic and primes</a:t>
            </a:r>
          </a:p>
          <a:p>
            <a:pPr lvl="1"/>
            <a:r>
              <a:rPr lang="en-US" dirty="0" smtClean="0"/>
              <a:t>They offer a useful source of randomness that can be transformed into any other statistical distribution</a:t>
            </a:r>
          </a:p>
          <a:p>
            <a:endParaRPr lang="en-US" dirty="0" smtClean="0"/>
          </a:p>
          <a:p>
            <a:r>
              <a:rPr lang="en-US" dirty="0" smtClean="0"/>
              <a:t>Good Practice: Set the seed when you’re making simulations official or need to ensure repeatability</a:t>
            </a:r>
          </a:p>
          <a:p>
            <a:pPr lvl="1"/>
            <a:r>
              <a:rPr lang="en-US" dirty="0" smtClean="0"/>
              <a:t>Simulations to support arguments for FDA, publication, etc.</a:t>
            </a:r>
          </a:p>
          <a:p>
            <a:pPr lvl="1"/>
            <a:r>
              <a:rPr lang="en-US" dirty="0" smtClean="0"/>
              <a:t>Creating reproducible examples for students/colleagues.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slandMap.jpg"/>
          <p:cNvPicPr>
            <a:picLocks noChangeAspect="1"/>
          </p:cNvPicPr>
          <p:nvPr/>
        </p:nvPicPr>
        <p:blipFill>
          <a:blip r:embed="rId2"/>
          <a:srcRect l="870" t="1232" r="1304" b="813"/>
          <a:stretch>
            <a:fillRect/>
          </a:stretch>
        </p:blipFill>
        <p:spPr>
          <a:xfrm>
            <a:off x="1143000" y="1220064"/>
            <a:ext cx="6858000" cy="5150256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Random Sample from the Unit Square </a:t>
            </a:r>
            <a:br>
              <a:rPr lang="en-US" dirty="0" smtClean="0"/>
            </a:br>
            <a:r>
              <a:rPr lang="en-US" dirty="0" smtClean="0"/>
              <a:t>is Overlaid on the Map</a:t>
            </a:r>
            <a:endParaRPr lang="en-US" dirty="0"/>
          </a:p>
        </p:txBody>
      </p:sp>
      <p:pic>
        <p:nvPicPr>
          <p:cNvPr id="199270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979" y="881067"/>
            <a:ext cx="7498080" cy="562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1915427" y="1241659"/>
            <a:ext cx="9626" cy="5053263"/>
          </a:xfrm>
          <a:prstGeom prst="straightConnector1">
            <a:avLst/>
          </a:prstGeom>
          <a:ln w="3810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159497" y="3638349"/>
            <a:ext cx="6800596" cy="19251"/>
          </a:xfrm>
          <a:prstGeom prst="straightConnector1">
            <a:avLst/>
          </a:prstGeom>
          <a:ln w="3810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96640" y="1290273"/>
            <a:ext cx="4236720" cy="767127"/>
          </a:xfrm>
          <a:prstGeom prst="rect">
            <a:avLst/>
          </a:prstGeom>
          <a:solidFill>
            <a:schemeClr val="bg2">
              <a:lumMod val="40000"/>
              <a:lumOff val="60000"/>
              <a:alpha val="77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Entire Map is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2018.5 square miles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6160" y="2189433"/>
            <a:ext cx="4236720" cy="767127"/>
          </a:xfrm>
          <a:prstGeom prst="rect">
            <a:avLst/>
          </a:prstGeom>
          <a:solidFill>
            <a:schemeClr val="bg2">
              <a:lumMod val="40000"/>
              <a:lumOff val="60000"/>
              <a:alpha val="78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% of Points on Land: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150/500 = 30%</a:t>
            </a:r>
          </a:p>
          <a:p>
            <a:pPr algn="ctr"/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1400" y="4444953"/>
            <a:ext cx="4236720" cy="767127"/>
          </a:xfrm>
          <a:prstGeom prst="rect">
            <a:avLst/>
          </a:prstGeom>
          <a:solidFill>
            <a:schemeClr val="bg2">
              <a:lumMod val="40000"/>
              <a:lumOff val="60000"/>
              <a:alpha val="77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Estimated Land Area: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605.56 mi</a:t>
            </a:r>
            <a:r>
              <a:rPr lang="en-US" sz="24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4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6640" y="5344113"/>
            <a:ext cx="4236720" cy="767127"/>
          </a:xfrm>
          <a:prstGeom prst="rect">
            <a:avLst/>
          </a:prstGeom>
          <a:solidFill>
            <a:schemeClr val="bg2">
              <a:lumMod val="40000"/>
              <a:lumOff val="60000"/>
              <a:alpha val="77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Land Area per Google: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596.7 mi</a:t>
            </a:r>
            <a:r>
              <a:rPr lang="en-US" sz="2400" b="1" baseline="30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4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9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Manufacturing random variables: Old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‘punch card story’ updated for mid 90s:</a:t>
            </a:r>
          </a:p>
          <a:p>
            <a:pPr lvl="1"/>
            <a:r>
              <a:rPr lang="en-US" dirty="0" smtClean="0"/>
              <a:t>You can simulate from </a:t>
            </a:r>
            <a:r>
              <a:rPr lang="en-US" dirty="0" err="1" smtClean="0"/>
              <a:t>Unif</a:t>
            </a:r>
            <a:r>
              <a:rPr lang="en-US" dirty="0" smtClean="0"/>
              <a:t>(0, 1)</a:t>
            </a:r>
          </a:p>
          <a:p>
            <a:pPr lvl="1"/>
            <a:r>
              <a:rPr lang="en-US" dirty="0" smtClean="0"/>
              <a:t>You have a calculator and a good math-stat book</a:t>
            </a:r>
          </a:p>
          <a:p>
            <a:endParaRPr lang="en-US" dirty="0" smtClean="0"/>
          </a:p>
          <a:p>
            <a:r>
              <a:rPr lang="en-US" dirty="0" smtClean="0"/>
              <a:t>Let U ~ </a:t>
            </a:r>
            <a:r>
              <a:rPr lang="en-US" dirty="0" err="1" smtClean="0"/>
              <a:t>Unif</a:t>
            </a:r>
            <a:r>
              <a:rPr lang="en-US" dirty="0" smtClean="0"/>
              <a:t>(0, 1)</a:t>
            </a:r>
          </a:p>
          <a:p>
            <a:pPr lvl="1"/>
            <a:r>
              <a:rPr lang="en-US" dirty="0" smtClean="0"/>
              <a:t>X = (R – L)U + L ~ </a:t>
            </a:r>
            <a:r>
              <a:rPr lang="en-US" dirty="0" err="1" smtClean="0"/>
              <a:t>Unif</a:t>
            </a:r>
            <a:r>
              <a:rPr lang="en-US" dirty="0" smtClean="0"/>
              <a:t>(R, L) </a:t>
            </a:r>
          </a:p>
          <a:p>
            <a:pPr lvl="1"/>
            <a:r>
              <a:rPr lang="en-US" dirty="0" smtClean="0"/>
              <a:t>Y = </a:t>
            </a:r>
            <a:r>
              <a:rPr lang="en-US" dirty="0" err="1" smtClean="0"/>
              <a:t>ln</a:t>
            </a:r>
            <a:r>
              <a:rPr lang="en-US" dirty="0" smtClean="0"/>
              <a:t>(1/U) ~ Exp(1)</a:t>
            </a:r>
          </a:p>
          <a:p>
            <a:pPr lvl="1"/>
            <a:r>
              <a:rPr lang="en-US" dirty="0" smtClean="0"/>
              <a:t>Z = Y/</a:t>
            </a:r>
            <a:r>
              <a:rPr lang="en-US" dirty="0" smtClean="0">
                <a:latin typeface="Symbol" pitchFamily="18" charset="2"/>
              </a:rPr>
              <a:t>l</a:t>
            </a:r>
            <a:r>
              <a:rPr lang="en-US" dirty="0" smtClean="0"/>
              <a:t> ~ Exp(</a:t>
            </a:r>
            <a:r>
              <a:rPr lang="en-US" dirty="0" smtClean="0">
                <a:latin typeface="Symbol" pitchFamily="18" charset="2"/>
              </a:rPr>
              <a:t>l</a:t>
            </a:r>
            <a:r>
              <a:rPr lang="en-U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5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628" y="1099590"/>
            <a:ext cx="8711454" cy="4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Nice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9287" y="4745842"/>
            <a:ext cx="8229600" cy="1053075"/>
          </a:xfrm>
          <a:solidFill>
            <a:schemeClr val="accent6">
              <a:lumMod val="40000"/>
              <a:lumOff val="60000"/>
              <a:alpha val="62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Leemis</a:t>
            </a:r>
            <a:r>
              <a:rPr lang="en-US" dirty="0" smtClean="0"/>
              <a:t>, L., </a:t>
            </a:r>
            <a:r>
              <a:rPr lang="en-US" dirty="0" err="1" smtClean="0"/>
              <a:t>McQueston</a:t>
            </a:r>
            <a:r>
              <a:rPr lang="en-US" dirty="0" smtClean="0"/>
              <a:t>, J. </a:t>
            </a:r>
            <a:r>
              <a:rPr lang="en-US" dirty="0" err="1" smtClean="0"/>
              <a:t>Univariate</a:t>
            </a:r>
            <a:r>
              <a:rPr lang="en-US" dirty="0" smtClean="0"/>
              <a:t> distribution relationships. The American Statistician, 2008. </a:t>
            </a:r>
            <a:r>
              <a:rPr lang="en-US" dirty="0" err="1" smtClean="0"/>
              <a:t>Vol</a:t>
            </a:r>
            <a:r>
              <a:rPr lang="en-US" dirty="0" smtClean="0"/>
              <a:t> 6. No. 1, 47.</a:t>
            </a:r>
          </a:p>
          <a:p>
            <a:pPr lvl="1"/>
            <a:r>
              <a:rPr lang="en-US" dirty="0" smtClean="0">
                <a:hlinkClick r:id="rId3"/>
              </a:rPr>
              <a:t>http://www.math.wm.edu/~leemis/2008amstat.pdf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Manufacturing random variables: New School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322325"/>
          <a:ext cx="8229601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31876"/>
                <a:gridCol w="3941200"/>
                <a:gridCol w="1956525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Distribution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C6594"/>
                        </a:solidFill>
                        <a:effectLst/>
                        <a:latin typeface="Arial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SAS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C6594"/>
                        </a:solidFill>
                        <a:effectLst/>
                        <a:latin typeface="Arial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 </a:t>
                      </a:r>
                      <a:endParaRPr kumimoji="0" lang="en-GB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C6594"/>
                        </a:solidFill>
                        <a:effectLst/>
                        <a:latin typeface="Arial" charset="0"/>
                      </a:endParaRPr>
                    </a:p>
                  </a:txBody>
                  <a:tcPr marL="90085" marR="90085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Uniform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RAND(‘UNIFORM’,…)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runif</a:t>
                      </a: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RAND(‘NORMAL’,…)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rnorm</a:t>
                      </a: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Binomial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RAND(‘BINOMIAL’,…)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rbinom</a:t>
                      </a: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Poisson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RAND(‘POISSON’,…)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rpois</a:t>
                      </a: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Exponential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RAND(‘EXPONENTIAL’,…)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7A39E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rexp</a:t>
                      </a:r>
                      <a:r>
                        <a:rPr kumimoji="0" lang="en-GB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085" marR="90085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003" y="1135318"/>
            <a:ext cx="8544393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Mixing Your Own Random Variables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08882"/>
            <a:ext cx="6794339" cy="2708476"/>
          </a:xfrm>
        </p:spPr>
        <p:txBody>
          <a:bodyPr/>
          <a:lstStyle/>
          <a:p>
            <a:r>
              <a:rPr lang="en-US" dirty="0" smtClean="0"/>
              <a:t>Iterate to a realistic model…</a:t>
            </a:r>
          </a:p>
          <a:p>
            <a:r>
              <a:rPr lang="en-US" dirty="0" smtClean="0"/>
              <a:t>Sample from a Bernoulli(p = 1/3)  </a:t>
            </a:r>
          </a:p>
          <a:p>
            <a:pPr lvl="1"/>
            <a:r>
              <a:rPr lang="en-US" dirty="0" smtClean="0"/>
              <a:t>If 1: sample from N(0, </a:t>
            </a:r>
            <a:r>
              <a:rPr lang="en-US" dirty="0" err="1" smtClean="0"/>
              <a:t>sd</a:t>
            </a:r>
            <a:r>
              <a:rPr lang="en-US" dirty="0" smtClean="0"/>
              <a:t>=3)</a:t>
            </a:r>
          </a:p>
          <a:p>
            <a:pPr lvl="1"/>
            <a:r>
              <a:rPr lang="en-US" dirty="0" smtClean="0"/>
              <a:t>If 0: sample from N(10, </a:t>
            </a:r>
            <a:r>
              <a:rPr lang="en-US" dirty="0" err="1" smtClean="0"/>
              <a:t>sd</a:t>
            </a:r>
            <a:r>
              <a:rPr lang="en-US" dirty="0" smtClean="0"/>
              <a:t>=2)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The Inverse CDF Method</a:t>
            </a:r>
            <a:r>
              <a:rPr lang="en-US" smtClean="0"/>
              <a:t> for </a:t>
            </a:r>
            <a:br>
              <a:rPr lang="en-US" smtClean="0"/>
            </a:br>
            <a:r>
              <a:rPr lang="en-US" smtClean="0"/>
              <a:t>Generating Random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Inverse CDF method assumptions</a:t>
            </a:r>
          </a:p>
          <a:p>
            <a:pPr lvl="1"/>
            <a:r>
              <a:rPr lang="en-US" dirty="0" smtClean="0"/>
              <a:t>You can simulate from </a:t>
            </a:r>
            <a:r>
              <a:rPr lang="en-US" dirty="0" err="1" smtClean="0"/>
              <a:t>Unif</a:t>
            </a:r>
            <a:r>
              <a:rPr lang="en-US" dirty="0" smtClean="0"/>
              <a:t>(0, 1) </a:t>
            </a:r>
          </a:p>
          <a:p>
            <a:pPr lvl="1"/>
            <a:r>
              <a:rPr lang="en-US" dirty="0" smtClean="0"/>
              <a:t>You can compute the inverse of your CDF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Theorem: Let F be a CDF and U ~ </a:t>
            </a:r>
            <a:r>
              <a:rPr lang="en-US" dirty="0" err="1" smtClean="0"/>
              <a:t>Unif</a:t>
            </a:r>
            <a:r>
              <a:rPr lang="en-US" dirty="0" smtClean="0"/>
              <a:t> [0, 1]. </a:t>
            </a:r>
          </a:p>
          <a:p>
            <a:pPr algn="ctr">
              <a:buNone/>
            </a:pPr>
            <a:r>
              <a:rPr lang="en-US" dirty="0" smtClean="0"/>
              <a:t>Define: Y = F</a:t>
            </a:r>
            <a:r>
              <a:rPr lang="en-US" baseline="30000" dirty="0" smtClean="0"/>
              <a:t>-1</a:t>
            </a:r>
            <a:r>
              <a:rPr lang="en-US" dirty="0" smtClean="0"/>
              <a:t>(U).  Then Y ~ F.  </a:t>
            </a:r>
          </a:p>
          <a:p>
            <a:endParaRPr lang="en-US" dirty="0" smtClean="0"/>
          </a:p>
          <a:p>
            <a:r>
              <a:rPr lang="en-US" dirty="0" smtClean="0"/>
              <a:t>E.g., CDF of standard exponential</a:t>
            </a:r>
          </a:p>
          <a:p>
            <a:pPr lvl="1"/>
            <a:r>
              <a:rPr lang="en-US" dirty="0" smtClean="0"/>
              <a:t>F(x) = 1 – e</a:t>
            </a:r>
            <a:r>
              <a:rPr lang="en-US" baseline="30000" dirty="0" smtClean="0"/>
              <a:t>-x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F</a:t>
            </a:r>
            <a:r>
              <a:rPr lang="en-US" baseline="30000" dirty="0" smtClean="0"/>
              <a:t>-1</a:t>
            </a:r>
            <a:r>
              <a:rPr lang="en-US" dirty="0" smtClean="0"/>
              <a:t>(t) = –</a:t>
            </a:r>
            <a:r>
              <a:rPr lang="en-US" dirty="0" err="1" smtClean="0"/>
              <a:t>ln</a:t>
            </a:r>
            <a:r>
              <a:rPr lang="en-US" dirty="0" smtClean="0"/>
              <a:t>(1 – t) = </a:t>
            </a:r>
            <a:r>
              <a:rPr lang="en-US" dirty="0" err="1" smtClean="0"/>
              <a:t>ln</a:t>
            </a:r>
            <a:r>
              <a:rPr lang="en-US" dirty="0" smtClean="0"/>
              <a:t>(1/(1 – t))</a:t>
            </a:r>
          </a:p>
          <a:p>
            <a:pPr lvl="1"/>
            <a:r>
              <a:rPr lang="en-US" dirty="0" smtClean="0"/>
              <a:t>Replace t with random uniforms to get a random observation from distribution F.</a:t>
            </a:r>
          </a:p>
          <a:p>
            <a:r>
              <a:rPr lang="en-US" dirty="0" smtClean="0"/>
              <a:t>Contrast w/ couple of slides 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CDF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Real example: piecewise exponential needed for an outcomes trial to model time to event in an acute patient population.</a:t>
            </a:r>
          </a:p>
          <a:p>
            <a:pPr lvl="1"/>
            <a:r>
              <a:rPr lang="en-US" dirty="0" smtClean="0"/>
              <a:t>For early work this CDF was inverted and coded along these lines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For R folks: ‘There’s </a:t>
            </a:r>
            <a:r>
              <a:rPr lang="en-US" dirty="0" err="1" smtClean="0"/>
              <a:t>gotta</a:t>
            </a:r>
            <a:r>
              <a:rPr lang="en-US" dirty="0" smtClean="0"/>
              <a:t> be a package for this…’</a:t>
            </a:r>
          </a:p>
          <a:p>
            <a:pPr lvl="1"/>
            <a:r>
              <a:rPr lang="en-US" dirty="0" smtClean="0"/>
              <a:t>See the </a:t>
            </a:r>
            <a:r>
              <a:rPr lang="en-US" dirty="0" err="1" smtClean="0"/>
              <a:t>rpexp</a:t>
            </a:r>
            <a:r>
              <a:rPr lang="en-US" dirty="0" smtClean="0"/>
              <a:t> function in the MSM package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172" y="3464977"/>
            <a:ext cx="7167959" cy="120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425" y="1104900"/>
            <a:ext cx="8510887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CDF Method</a:t>
            </a:r>
            <a:r>
              <a:rPr lang="en-US" smtClean="0"/>
              <a:t> -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107579" y="3189251"/>
            <a:ext cx="4917688" cy="200721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dirty="0" smtClean="0"/>
              <a:t>You want to simulate Changes in EOS Count, but you have sample size issues and heavy tails… </a:t>
            </a:r>
          </a:p>
          <a:p>
            <a:pPr algn="ctr"/>
            <a:endParaRPr lang="en-US" sz="2000" dirty="0" smtClean="0"/>
          </a:p>
          <a:p>
            <a:pPr algn="ctr">
              <a:buNone/>
            </a:pPr>
            <a:r>
              <a:rPr lang="en-US" sz="2000" dirty="0" smtClean="0"/>
              <a:t>What can you do?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817224" y="5363295"/>
            <a:ext cx="59841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Note: this density plot emphasizes the heavy-tailed nature of the data.  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3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000" y="1104900"/>
            <a:ext cx="8544393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Inverse CDF Method</a:t>
            </a:r>
            <a:r>
              <a:rPr lang="en-US" smtClean="0"/>
              <a:t> - Application</a:t>
            </a:r>
            <a:endParaRPr lang="en-US" dirty="0"/>
          </a:p>
        </p:txBody>
      </p:sp>
      <p:grpSp>
        <p:nvGrpSpPr>
          <p:cNvPr id="8" name="Group 12"/>
          <p:cNvGrpSpPr/>
          <p:nvPr/>
        </p:nvGrpSpPr>
        <p:grpSpPr>
          <a:xfrm>
            <a:off x="769620" y="3599729"/>
            <a:ext cx="3652197" cy="2118167"/>
            <a:chOff x="769620" y="3599729"/>
            <a:chExt cx="3652197" cy="211816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69620" y="3602524"/>
              <a:ext cx="364853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21817" y="3599729"/>
              <a:ext cx="0" cy="211816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9"/>
          <p:cNvGrpSpPr/>
          <p:nvPr/>
        </p:nvGrpSpPr>
        <p:grpSpPr>
          <a:xfrm>
            <a:off x="752354" y="4861369"/>
            <a:ext cx="2017516" cy="925975"/>
            <a:chOff x="1493134" y="4745620"/>
            <a:chExt cx="1632031" cy="92597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493134" y="4745620"/>
              <a:ext cx="1632031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25165" y="4757195"/>
              <a:ext cx="0" cy="91440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/>
          <p:nvPr/>
        </p:nvGrpSpPr>
        <p:grpSpPr>
          <a:xfrm>
            <a:off x="762000" y="2720050"/>
            <a:ext cx="3802380" cy="3097820"/>
            <a:chOff x="1516284" y="2720051"/>
            <a:chExt cx="3194612" cy="295154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516284" y="2731625"/>
              <a:ext cx="3183038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710896" y="2720051"/>
              <a:ext cx="0" cy="2951544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913120" y="2058915"/>
            <a:ext cx="2598176" cy="3488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Justification</a:t>
            </a:r>
            <a:r>
              <a:rPr lang="en-US" sz="1600" dirty="0" smtClean="0">
                <a:solidFill>
                  <a:srgbClr val="000000"/>
                </a:solidFill>
              </a:rPr>
              <a:t>: We </a:t>
            </a:r>
            <a:r>
              <a:rPr lang="en-US" sz="1600" u="sng" dirty="0" smtClean="0">
                <a:solidFill>
                  <a:srgbClr val="000000"/>
                </a:solidFill>
              </a:rPr>
              <a:t>are</a:t>
            </a:r>
            <a:r>
              <a:rPr lang="en-US" sz="1600" dirty="0" smtClean="0">
                <a:solidFill>
                  <a:srgbClr val="000000"/>
                </a:solidFill>
              </a:rPr>
              <a:t> applying our previous theorem to the </a:t>
            </a:r>
            <a:r>
              <a:rPr lang="en-US" sz="1600" i="1" dirty="0" smtClean="0">
                <a:solidFill>
                  <a:srgbClr val="000000"/>
                </a:solidFill>
              </a:rPr>
              <a:t>empirical CDF</a:t>
            </a:r>
            <a:r>
              <a:rPr lang="en-US" sz="1600" dirty="0" smtClean="0">
                <a:solidFill>
                  <a:srgbClr val="000000"/>
                </a:solidFill>
              </a:rPr>
              <a:t>.    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Analog</a:t>
            </a:r>
            <a:r>
              <a:rPr lang="en-US" sz="1600" dirty="0" smtClean="0">
                <a:solidFill>
                  <a:srgbClr val="000000"/>
                </a:solidFill>
              </a:rPr>
              <a:t>: Bootstrap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Critique</a:t>
            </a:r>
            <a:r>
              <a:rPr lang="en-US" sz="1600" dirty="0" smtClean="0">
                <a:solidFill>
                  <a:srgbClr val="000000"/>
                </a:solidFill>
              </a:rPr>
              <a:t>: We’ll run into repeats and we may miss modeling heavy-tails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</a:rPr>
              <a:t>Q</a:t>
            </a:r>
            <a:r>
              <a:rPr lang="en-US" sz="1600" dirty="0" smtClean="0">
                <a:solidFill>
                  <a:srgbClr val="000000"/>
                </a:solidFill>
              </a:rPr>
              <a:t>: Can we circumvent?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25593" y="4487402"/>
            <a:ext cx="2361236" cy="928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2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000" y="1104900"/>
            <a:ext cx="8544393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 the CDF obtained from a Kernel Density Estimation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34987" y="3275635"/>
            <a:ext cx="2766350" cy="21438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Note</a:t>
            </a:r>
            <a:r>
              <a:rPr lang="en-US" sz="1600" dirty="0" smtClean="0">
                <a:solidFill>
                  <a:srgbClr val="000000"/>
                </a:solidFill>
              </a:rPr>
              <a:t>: Solves the issue with repeats.  10% of the time values will be below lowest observed, 5% of the time above highest observed.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2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43" y="1141814"/>
            <a:ext cx="8954182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 the CDF obtained from a Kernel Density Estimation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7329" y="1890096"/>
            <a:ext cx="2595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More tinkering…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 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Computing Oahu’s area analytically is difficult</a:t>
            </a:r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Simple and relatively accurate</a:t>
            </a:r>
          </a:p>
          <a:p>
            <a:pPr lvl="1"/>
            <a:r>
              <a:rPr lang="en-US" dirty="0" smtClean="0"/>
              <a:t>Demos the use of simulation to compute area</a:t>
            </a:r>
          </a:p>
          <a:p>
            <a:pPr lvl="1"/>
            <a:r>
              <a:rPr lang="en-US" dirty="0" smtClean="0"/>
              <a:t>Method analogous to rejection sampling technique</a:t>
            </a:r>
          </a:p>
          <a:p>
            <a:r>
              <a:rPr lang="en-US" dirty="0" smtClean="0"/>
              <a:t>Many statistical problems are area computations or require area computations to solve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Pseudo-code for sampling from a </a:t>
            </a:r>
            <a:br>
              <a:rPr lang="en-US" dirty="0" smtClean="0"/>
            </a:br>
            <a:r>
              <a:rPr lang="en-US" dirty="0" smtClean="0"/>
              <a:t>Kernel Density Estimate-based </a:t>
            </a:r>
            <a:r>
              <a:rPr lang="en-US" dirty="0" err="1" smtClean="0"/>
              <a:t>eCDF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Data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Kernel Density Estimate (KDE)</a:t>
            </a:r>
          </a:p>
          <a:p>
            <a:pPr lvl="1"/>
            <a:r>
              <a:rPr lang="en-US" dirty="0" smtClean="0"/>
              <a:t>KDE produces a collection of x and y values used to plot your density</a:t>
            </a:r>
          </a:p>
          <a:p>
            <a:pPr lvl="2"/>
            <a:r>
              <a:rPr lang="en-US" dirty="0" smtClean="0"/>
              <a:t>Nuisance issues for this discussion:</a:t>
            </a:r>
          </a:p>
          <a:p>
            <a:pPr lvl="3"/>
            <a:r>
              <a:rPr lang="en-US" dirty="0" smtClean="0"/>
              <a:t>What range should be used for x-values and how dense should it be?</a:t>
            </a:r>
          </a:p>
          <a:p>
            <a:pPr lvl="3"/>
            <a:r>
              <a:rPr lang="en-US" dirty="0" smtClean="0"/>
              <a:t>KDE parameters (kernel function, bandwidth)</a:t>
            </a:r>
          </a:p>
          <a:p>
            <a:r>
              <a:rPr lang="en-US" dirty="0" smtClean="0"/>
              <a:t>KDE </a:t>
            </a:r>
            <a:r>
              <a:rPr lang="en-US" dirty="0" smtClean="0">
                <a:sym typeface="Wingdings" pitchFamily="2" charset="2"/>
              </a:rPr>
              <a:t> KDE-based </a:t>
            </a:r>
            <a:r>
              <a:rPr lang="en-US" dirty="0" err="1" smtClean="0">
                <a:sym typeface="Wingdings" pitchFamily="2" charset="2"/>
              </a:rPr>
              <a:t>eCDF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Use the x and y values from KDE to approximate the integral over sequence of x values</a:t>
            </a:r>
          </a:p>
          <a:p>
            <a:r>
              <a:rPr lang="en-US" dirty="0" smtClean="0">
                <a:sym typeface="Wingdings" pitchFamily="2" charset="2"/>
              </a:rPr>
              <a:t>Randomly generate a uniform, U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Identify which of the y-values associated with KDE-based CDF is closest to U.  Call it </a:t>
            </a:r>
            <a:r>
              <a:rPr lang="en-US" dirty="0" err="1" smtClean="0">
                <a:sym typeface="Wingdings" pitchFamily="2" charset="2"/>
              </a:rPr>
              <a:t>y</a:t>
            </a:r>
            <a:r>
              <a:rPr lang="en-US" baseline="-25000" dirty="0" err="1" smtClean="0">
                <a:sym typeface="Wingdings" pitchFamily="2" charset="2"/>
              </a:rPr>
              <a:t>U</a:t>
            </a:r>
            <a:endParaRPr lang="en-US" baseline="-25000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Your random observation is the corresponding x-value, X</a:t>
            </a:r>
            <a:r>
              <a:rPr lang="en-US" baseline="-25000" dirty="0" smtClean="0">
                <a:sym typeface="Wingdings" pitchFamily="2" charset="2"/>
              </a:rPr>
              <a:t>U</a:t>
            </a:r>
            <a:r>
              <a:rPr lang="en-US" dirty="0" smtClean="0">
                <a:sym typeface="Wingdings" pitchFamily="2" charset="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Contrast with the Normal CDF </a:t>
            </a:r>
            <a:br>
              <a:rPr lang="en-US" dirty="0" smtClean="0"/>
            </a:br>
            <a:r>
              <a:rPr lang="en-US" dirty="0" smtClean="0"/>
              <a:t>(MLE-estimates)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42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793" y="1107088"/>
            <a:ext cx="8954182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50" y="1176538"/>
            <a:ext cx="8954182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Sanity check – Does this make sense?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0065" y="5337200"/>
            <a:ext cx="6678592" cy="490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Check what you’ve created… does it make sense</a:t>
            </a:r>
            <a:r>
              <a:rPr lang="en-US" sz="1600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9165" y="2021757"/>
            <a:ext cx="516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example uses the ‘dotted-blue’ KDE-based </a:t>
            </a:r>
            <a:r>
              <a:rPr lang="en-US" dirty="0" err="1" smtClean="0"/>
              <a:t>eCDF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variations on the theme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Let’s investigate how this approach performs</a:t>
            </a:r>
          </a:p>
          <a:p>
            <a:pPr lvl="1"/>
            <a:r>
              <a:rPr lang="en-US" dirty="0" smtClean="0"/>
              <a:t>Repeat many times:</a:t>
            </a:r>
          </a:p>
          <a:p>
            <a:pPr lvl="2"/>
            <a:r>
              <a:rPr lang="en-US" dirty="0" smtClean="0"/>
              <a:t>Sample from EOS data: X</a:t>
            </a:r>
          </a:p>
          <a:p>
            <a:pPr lvl="2"/>
            <a:r>
              <a:rPr lang="en-US" dirty="0" smtClean="0"/>
              <a:t>Generate some random error: e</a:t>
            </a:r>
          </a:p>
          <a:p>
            <a:pPr lvl="2"/>
            <a:r>
              <a:rPr lang="en-US" dirty="0" smtClean="0"/>
              <a:t>Your choice: Uniform [-L, L] or normal(0, </a:t>
            </a:r>
            <a:r>
              <a:rPr lang="en-US" dirty="0" err="1" smtClean="0"/>
              <a:t>sd</a:t>
            </a:r>
            <a:r>
              <a:rPr lang="en-US" dirty="0" smtClean="0"/>
              <a:t> = s)</a:t>
            </a:r>
          </a:p>
          <a:p>
            <a:pPr lvl="2"/>
            <a:r>
              <a:rPr lang="en-US" dirty="0" smtClean="0"/>
              <a:t>Retain: y = X + e</a:t>
            </a:r>
          </a:p>
          <a:p>
            <a:pPr lvl="1"/>
            <a:r>
              <a:rPr lang="en-US" dirty="0" smtClean="0"/>
              <a:t>Explore what you’ve created</a:t>
            </a:r>
          </a:p>
          <a:p>
            <a:pPr lvl="1"/>
            <a:r>
              <a:rPr lang="en-US" dirty="0" smtClean="0"/>
              <a:t>Get some summary statistics; characterize the mean and variance</a:t>
            </a:r>
          </a:p>
          <a:p>
            <a:pPr lvl="1"/>
            <a:r>
              <a:rPr lang="en-US" dirty="0" smtClean="0"/>
              <a:t>Plot some histograms/densities to characterize the shape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Repeat for a series of error specifications that have increasing variance and observe how this influence your summaries.</a:t>
            </a:r>
          </a:p>
          <a:p>
            <a:r>
              <a:rPr lang="en-US" dirty="0" smtClean="0"/>
              <a:t>Can you dial this method in and forego the complicated coding required by the KDE-based </a:t>
            </a:r>
            <a:r>
              <a:rPr lang="en-US" dirty="0" err="1" smtClean="0"/>
              <a:t>eCDF</a:t>
            </a:r>
            <a:r>
              <a:rPr lang="en-US" dirty="0" smtClean="0"/>
              <a:t> approach?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43" y="1141813"/>
            <a:ext cx="8954182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879676" y="1739398"/>
            <a:ext cx="5590572" cy="136261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Reds: Normal with </a:t>
            </a:r>
            <a:r>
              <a:rPr lang="en-US" sz="2000" dirty="0" err="1" smtClean="0"/>
              <a:t>sd</a:t>
            </a:r>
            <a:r>
              <a:rPr lang="en-US" sz="2000" dirty="0" smtClean="0"/>
              <a:t> = 1, 2, 3</a:t>
            </a:r>
          </a:p>
          <a:p>
            <a:pPr>
              <a:buNone/>
            </a:pPr>
            <a:r>
              <a:rPr lang="en-US" sz="2000" dirty="0" smtClean="0"/>
              <a:t>Blues: Uniform with L = 1, 2, 3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We’re sampling from weird distributions</a:t>
            </a:r>
          </a:p>
          <a:p>
            <a:r>
              <a:rPr lang="en-US" dirty="0" smtClean="0"/>
              <a:t>Critique if next study is small: Justify using t-test</a:t>
            </a:r>
          </a:p>
          <a:p>
            <a:pPr lvl="1"/>
            <a:r>
              <a:rPr lang="en-US" dirty="0" smtClean="0"/>
              <a:t>I.e., ‘n-should-be-at-least-30-for-CLT-to-kick-in’ rule</a:t>
            </a:r>
          </a:p>
          <a:p>
            <a:r>
              <a:rPr lang="en-US" dirty="0" smtClean="0"/>
              <a:t>Repeat for k in {2, 3, …, 100}</a:t>
            </a:r>
          </a:p>
          <a:p>
            <a:pPr lvl="1"/>
            <a:r>
              <a:rPr lang="en-US" dirty="0" smtClean="0"/>
              <a:t>Repeat a large number of times</a:t>
            </a:r>
          </a:p>
          <a:p>
            <a:pPr lvl="2"/>
            <a:r>
              <a:rPr lang="en-US" dirty="0" smtClean="0"/>
              <a:t>Sample k observations from distribution F</a:t>
            </a:r>
          </a:p>
          <a:p>
            <a:pPr lvl="2"/>
            <a:r>
              <a:rPr lang="en-US" dirty="0" smtClean="0"/>
              <a:t>Compute mean of k observations</a:t>
            </a:r>
          </a:p>
          <a:p>
            <a:pPr lvl="2"/>
            <a:r>
              <a:rPr lang="en-US" dirty="0" smtClean="0"/>
              <a:t>Standardize the k observations</a:t>
            </a:r>
          </a:p>
          <a:p>
            <a:pPr lvl="2"/>
            <a:r>
              <a:rPr lang="en-US" dirty="0" smtClean="0"/>
              <a:t>Compare these with a standard normal distribution (grab K-S test stat?)</a:t>
            </a:r>
          </a:p>
          <a:p>
            <a:r>
              <a:rPr lang="en-US" dirty="0" smtClean="0"/>
              <a:t>Plot 2, 3, 100 vs. K-S test stat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Simulating </a:t>
            </a:r>
            <a:r>
              <a:rPr lang="en-GB" dirty="0" err="1" smtClean="0"/>
              <a:t>Enrollment</a:t>
            </a:r>
            <a:r>
              <a:rPr lang="en-GB" dirty="0" smtClean="0"/>
              <a:t> Data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173480" y="4053840"/>
            <a:ext cx="7574984" cy="2255480"/>
          </a:xfrm>
          <a:prstGeom prst="rect">
            <a:avLst/>
          </a:prstGeom>
        </p:spPr>
        <p:txBody>
          <a:bodyPr/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Enrollment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Study conduct</a:t>
            </a:r>
          </a:p>
          <a:p>
            <a:pPr lvl="1"/>
            <a:r>
              <a:rPr lang="en-US" dirty="0" smtClean="0"/>
              <a:t>Safety analysis based on a cohort in study 1, triggers planning for study 2</a:t>
            </a:r>
          </a:p>
          <a:p>
            <a:pPr lvl="1"/>
            <a:r>
              <a:rPr lang="en-US" dirty="0" smtClean="0"/>
              <a:t>Timing of interim analyses</a:t>
            </a:r>
          </a:p>
          <a:p>
            <a:pPr lvl="1"/>
            <a:r>
              <a:rPr lang="en-US" dirty="0" smtClean="0"/>
              <a:t>Assessing Futility Rules</a:t>
            </a:r>
          </a:p>
          <a:p>
            <a:pPr lvl="2"/>
            <a:r>
              <a:rPr lang="en-US" dirty="0" smtClean="0"/>
              <a:t>How many subjects will be randomized during deliberations? </a:t>
            </a:r>
          </a:p>
          <a:p>
            <a:pPr lvl="2"/>
            <a:r>
              <a:rPr lang="en-US" dirty="0" smtClean="0"/>
              <a:t>How many subject might be spared from randomization if trial stops?</a:t>
            </a:r>
          </a:p>
          <a:p>
            <a:endParaRPr lang="en-US" dirty="0" smtClean="0"/>
          </a:p>
          <a:p>
            <a:r>
              <a:rPr lang="en-US" dirty="0" smtClean="0"/>
              <a:t>Adaptive Designs</a:t>
            </a:r>
          </a:p>
          <a:p>
            <a:pPr lvl="1"/>
            <a:r>
              <a:rPr lang="en-US" dirty="0" smtClean="0"/>
              <a:t>Simulating enrollment is a key element in the overall simulation of a continuous response adaptive clinical trial</a:t>
            </a:r>
          </a:p>
          <a:p>
            <a:endParaRPr lang="en-US" dirty="0" smtClean="0"/>
          </a:p>
          <a:p>
            <a:r>
              <a:rPr lang="en-US" dirty="0" smtClean="0"/>
              <a:t>Contingency Planning</a:t>
            </a:r>
          </a:p>
          <a:p>
            <a:endParaRPr lang="en-US" dirty="0" smtClean="0"/>
          </a:p>
          <a:p>
            <a:r>
              <a:rPr lang="en-US" dirty="0" smtClean="0"/>
              <a:t>Business needs: timing is everything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(perhaps overly simplistic)</a:t>
            </a:r>
            <a:br>
              <a:rPr lang="en-US" dirty="0" smtClean="0"/>
            </a:br>
            <a:r>
              <a:rPr lang="en-US" dirty="0" smtClean="0"/>
              <a:t>approaches to modeling enrollment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Assumed known: enrollment start and stop dates </a:t>
            </a:r>
          </a:p>
          <a:p>
            <a:endParaRPr lang="en-US" dirty="0" smtClean="0"/>
          </a:p>
          <a:p>
            <a:r>
              <a:rPr lang="en-US" dirty="0" smtClean="0"/>
              <a:t>Uniform Enrollment</a:t>
            </a:r>
          </a:p>
          <a:p>
            <a:pPr lvl="1"/>
            <a:r>
              <a:rPr lang="en-US" dirty="0" smtClean="0"/>
              <a:t>Implication: All centers are up and running on Day 1</a:t>
            </a:r>
          </a:p>
          <a:p>
            <a:endParaRPr lang="en-US" dirty="0" smtClean="0"/>
          </a:p>
          <a:p>
            <a:r>
              <a:rPr lang="en-US" dirty="0" smtClean="0"/>
              <a:t>Stepwise Uniform: Enrollment has k periods </a:t>
            </a:r>
          </a:p>
          <a:p>
            <a:pPr lvl="1"/>
            <a:r>
              <a:rPr lang="en-US" dirty="0" smtClean="0"/>
              <a:t>With known start and stop dates </a:t>
            </a:r>
          </a:p>
          <a:p>
            <a:pPr lvl="1"/>
            <a:r>
              <a:rPr lang="en-US" dirty="0" smtClean="0"/>
              <a:t>Likelihood of enrollment during periods varies, but within each period enrollment is uniform.</a:t>
            </a:r>
          </a:p>
          <a:p>
            <a:pPr lvl="2"/>
            <a:r>
              <a:rPr lang="en-US" dirty="0" smtClean="0"/>
              <a:t>Center initiation phase: Enrollment rate is increasing</a:t>
            </a:r>
          </a:p>
          <a:p>
            <a:pPr lvl="2"/>
            <a:r>
              <a:rPr lang="en-US" dirty="0" smtClean="0"/>
              <a:t>Steady state phase: Enrollment rate is at steady state</a:t>
            </a:r>
          </a:p>
          <a:p>
            <a:pPr lvl="2"/>
            <a:r>
              <a:rPr lang="en-US" dirty="0" smtClean="0"/>
              <a:t>Closeout phase: Enrollment rate is decreasing</a:t>
            </a:r>
          </a:p>
          <a:p>
            <a:endParaRPr lang="en-US" dirty="0" smtClean="0"/>
          </a:p>
          <a:p>
            <a:r>
              <a:rPr lang="en-US" dirty="0" smtClean="0"/>
              <a:t>Scaling by a continuous distribution: Beta(a,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Enrollment</a:t>
            </a:r>
            <a:endParaRPr lang="en-US" dirty="0"/>
          </a:p>
        </p:txBody>
      </p:sp>
      <p:pic>
        <p:nvPicPr>
          <p:cNvPr id="19875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5392" y="1116765"/>
            <a:ext cx="7132320" cy="519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Objectives for course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Provide an introduction to statistical simulation</a:t>
            </a:r>
          </a:p>
          <a:p>
            <a:r>
              <a:rPr lang="en-GB" dirty="0" smtClean="0"/>
              <a:t>Contrast theory and iterative problem solving</a:t>
            </a:r>
          </a:p>
          <a:p>
            <a:r>
              <a:rPr lang="en-GB" dirty="0" smtClean="0"/>
              <a:t>Demonstrate simulation concepts via examples</a:t>
            </a:r>
          </a:p>
          <a:p>
            <a:r>
              <a:rPr lang="en-GB" dirty="0" smtClean="0"/>
              <a:t>Simulation planning</a:t>
            </a:r>
          </a:p>
          <a:p>
            <a:r>
              <a:rPr lang="en-GB" dirty="0" smtClean="0"/>
              <a:t>Communicating &amp; drawing inferences from simulation </a:t>
            </a:r>
          </a:p>
          <a:p>
            <a:r>
              <a:rPr lang="en-GB" dirty="0" smtClean="0"/>
              <a:t>Focus is not on coding and syntax or deep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Scaled Beta: Beta(5, 1) provides model</a:t>
            </a:r>
            <a:endParaRPr lang="en-US" dirty="0"/>
          </a:p>
        </p:txBody>
      </p:sp>
      <p:pic>
        <p:nvPicPr>
          <p:cNvPr id="198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3358" y="1116764"/>
            <a:ext cx="7158221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Stepwise Uniform</a:t>
            </a:r>
            <a:endParaRPr lang="en-US" dirty="0"/>
          </a:p>
        </p:txBody>
      </p:sp>
      <p:pic>
        <p:nvPicPr>
          <p:cNvPr id="198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2340" y="1127776"/>
            <a:ext cx="7158221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Macro-level Modeling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Modeling with gross knowledge of center-initiation information</a:t>
            </a:r>
          </a:p>
          <a:p>
            <a:pPr lvl="1"/>
            <a:r>
              <a:rPr lang="en-US" dirty="0" smtClean="0"/>
              <a:t>One idea – enrollment is quadratic while </a:t>
            </a:r>
            <a:r>
              <a:rPr lang="en-US" dirty="0" err="1" smtClean="0"/>
              <a:t>centres</a:t>
            </a:r>
            <a:r>
              <a:rPr lang="en-US" dirty="0" smtClean="0"/>
              <a:t> are still coming on board, linear thereafter</a:t>
            </a:r>
          </a:p>
          <a:p>
            <a:endParaRPr lang="en-US" dirty="0" smtClean="0"/>
          </a:p>
          <a:p>
            <a:r>
              <a:rPr lang="en-US" dirty="0" smtClean="0"/>
              <a:t>But Contingency Planning is complicated</a:t>
            </a:r>
          </a:p>
          <a:p>
            <a:pPr lvl="1"/>
            <a:r>
              <a:rPr lang="en-US" dirty="0" smtClean="0"/>
              <a:t>Complicated here means: coding &amp; </a:t>
            </a:r>
            <a:r>
              <a:rPr lang="en-US" dirty="0" smtClean="0">
                <a:sym typeface="Wingdings" pitchFamily="2" charset="2"/>
              </a:rPr>
              <a:t>communicating headaches</a:t>
            </a:r>
            <a:endParaRPr lang="en-US" dirty="0" smtClean="0"/>
          </a:p>
          <a:p>
            <a:pPr lvl="1"/>
            <a:r>
              <a:rPr lang="en-US" dirty="0" smtClean="0"/>
              <a:t>What is the impact of shutting down one of the strata from our study?  E.g., % of Subject with condition X is higher than protocol anticipated.</a:t>
            </a:r>
          </a:p>
          <a:p>
            <a:pPr lvl="2"/>
            <a:r>
              <a:rPr lang="en-US" dirty="0" smtClean="0"/>
              <a:t>Models could attenuate the slope…</a:t>
            </a:r>
          </a:p>
          <a:p>
            <a:pPr lvl="1"/>
            <a:r>
              <a:rPr lang="en-US" dirty="0" smtClean="0"/>
              <a:t>A Country anticipated joining study in April.  Delays may push this back to October.  Represents 15% of planned centers.</a:t>
            </a:r>
          </a:p>
          <a:p>
            <a:pPr lvl="2"/>
            <a:r>
              <a:rPr lang="en-US" dirty="0" smtClean="0"/>
              <a:t>Model culprit country separately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enrollment at the centre-level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Disclaimer: I’m purposefully tinkering… </a:t>
            </a:r>
          </a:p>
          <a:p>
            <a:r>
              <a:rPr lang="en-US" dirty="0" smtClean="0"/>
              <a:t>The following assumptions are figments of my imagination</a:t>
            </a:r>
          </a:p>
          <a:p>
            <a:pPr lvl="1"/>
            <a:r>
              <a:rPr lang="en-US" dirty="0" smtClean="0"/>
              <a:t>Getting code in place; exploring how various components interact</a:t>
            </a:r>
          </a:p>
          <a:p>
            <a:pPr lvl="1"/>
            <a:r>
              <a:rPr lang="en-US" dirty="0" smtClean="0"/>
              <a:t>Building a set of refined questions for my literature search and colleagues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My toy assumptions</a:t>
            </a:r>
          </a:p>
          <a:p>
            <a:pPr lvl="1"/>
            <a:r>
              <a:rPr lang="en-US" dirty="0" smtClean="0"/>
              <a:t>9 countries are to participate</a:t>
            </a:r>
          </a:p>
          <a:p>
            <a:pPr lvl="1"/>
            <a:r>
              <a:rPr lang="en-US" dirty="0" smtClean="0"/>
              <a:t>Each country plans to have 10 </a:t>
            </a:r>
            <a:r>
              <a:rPr lang="en-US" dirty="0" err="1" smtClean="0"/>
              <a:t>centres</a:t>
            </a:r>
            <a:r>
              <a:rPr lang="en-US" dirty="0" smtClean="0"/>
              <a:t>; all </a:t>
            </a:r>
            <a:r>
              <a:rPr lang="en-US" dirty="0" err="1" smtClean="0"/>
              <a:t>centres</a:t>
            </a:r>
            <a:r>
              <a:rPr lang="en-US" dirty="0" smtClean="0"/>
              <a:t> active within 90 days</a:t>
            </a:r>
          </a:p>
          <a:p>
            <a:pPr lvl="2"/>
            <a:r>
              <a:rPr lang="en-US" dirty="0" smtClean="0"/>
              <a:t>First Centre Initiated: </a:t>
            </a:r>
            <a:r>
              <a:rPr lang="en-US" dirty="0" err="1" smtClean="0"/>
              <a:t>FCI</a:t>
            </a:r>
            <a:r>
              <a:rPr lang="en-US" baseline="-25000" dirty="0" err="1" smtClean="0"/>
              <a:t>i</a:t>
            </a:r>
            <a:r>
              <a:rPr lang="en-US" dirty="0" smtClean="0"/>
              <a:t> ~ </a:t>
            </a:r>
            <a:r>
              <a:rPr lang="en-US" dirty="0" err="1" smtClean="0"/>
              <a:t>DiscreteUnif</a:t>
            </a:r>
            <a:r>
              <a:rPr lang="en-US" dirty="0" smtClean="0"/>
              <a:t>(1, 180), </a:t>
            </a:r>
            <a:r>
              <a:rPr lang="en-US" dirty="0" err="1" smtClean="0"/>
              <a:t>i</a:t>
            </a:r>
            <a:r>
              <a:rPr lang="en-US" dirty="0" smtClean="0"/>
              <a:t> = 1,…,9</a:t>
            </a:r>
          </a:p>
          <a:p>
            <a:pPr lvl="2"/>
            <a:r>
              <a:rPr lang="en-US" dirty="0" smtClean="0"/>
              <a:t>Rest of </a:t>
            </a:r>
            <a:r>
              <a:rPr lang="en-US" dirty="0" err="1" smtClean="0"/>
              <a:t>Centres</a:t>
            </a:r>
            <a:r>
              <a:rPr lang="en-US" dirty="0" smtClean="0"/>
              <a:t>: </a:t>
            </a:r>
            <a:r>
              <a:rPr lang="en-US" dirty="0" err="1" smtClean="0"/>
              <a:t>CI</a:t>
            </a:r>
            <a:r>
              <a:rPr lang="en-US" baseline="-25000" dirty="0" err="1" smtClean="0"/>
              <a:t>ij</a:t>
            </a:r>
            <a:r>
              <a:rPr lang="en-US" dirty="0" smtClean="0"/>
              <a:t> ~ </a:t>
            </a:r>
            <a:r>
              <a:rPr lang="en-US" dirty="0" err="1" smtClean="0"/>
              <a:t>FCI</a:t>
            </a:r>
            <a:r>
              <a:rPr lang="en-US" baseline="-25000" dirty="0" err="1" smtClean="0"/>
              <a:t>i</a:t>
            </a:r>
            <a:r>
              <a:rPr lang="en-US" dirty="0" smtClean="0"/>
              <a:t>  + </a:t>
            </a:r>
            <a:r>
              <a:rPr lang="en-US" dirty="0" err="1" smtClean="0"/>
              <a:t>DiscreteUnif</a:t>
            </a:r>
            <a:r>
              <a:rPr lang="en-US" dirty="0" smtClean="0"/>
              <a:t>(1, 90), j = 2, …, 10</a:t>
            </a:r>
          </a:p>
          <a:p>
            <a:pPr lvl="1"/>
            <a:r>
              <a:rPr lang="en-US" dirty="0" smtClean="0"/>
              <a:t>Country-level enrollment rates taken as known or sampled </a:t>
            </a:r>
          </a:p>
          <a:p>
            <a:pPr lvl="2"/>
            <a:r>
              <a:rPr lang="en-US" dirty="0" err="1" smtClean="0"/>
              <a:t>CE</a:t>
            </a:r>
            <a:r>
              <a:rPr lang="en-US" baseline="-25000" dirty="0" err="1" smtClean="0"/>
              <a:t>i</a:t>
            </a:r>
            <a:r>
              <a:rPr lang="en-US" dirty="0" smtClean="0"/>
              <a:t> ~ </a:t>
            </a:r>
            <a:r>
              <a:rPr lang="en-US" dirty="0" err="1" smtClean="0"/>
              <a:t>Unif</a:t>
            </a:r>
            <a:r>
              <a:rPr lang="en-US" dirty="0" smtClean="0"/>
              <a:t>(.2, .8)</a:t>
            </a:r>
          </a:p>
          <a:p>
            <a:pPr lvl="1"/>
            <a:r>
              <a:rPr lang="en-US" dirty="0" smtClean="0"/>
              <a:t>Centre-level enrollment rates taken as known or sampled</a:t>
            </a:r>
          </a:p>
          <a:p>
            <a:pPr lvl="2"/>
            <a:r>
              <a:rPr lang="en-US" dirty="0" smtClean="0"/>
              <a:t>Conditionally distributed </a:t>
            </a:r>
            <a:r>
              <a:rPr lang="en-US" dirty="0" err="1" smtClean="0"/>
              <a:t>CE</a:t>
            </a:r>
            <a:r>
              <a:rPr lang="en-US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~ Beta(20CE</a:t>
            </a:r>
            <a:r>
              <a:rPr lang="en-US" baseline="-25000" dirty="0" smtClean="0"/>
              <a:t>i</a:t>
            </a:r>
            <a:r>
              <a:rPr lang="en-US" dirty="0" smtClean="0"/>
              <a:t>, 20-20CE</a:t>
            </a:r>
            <a:r>
              <a:rPr lang="en-US" baseline="-25000" dirty="0" smtClean="0"/>
              <a:t>i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Given centre-level rates, enrollment ~ Poisson process</a:t>
            </a:r>
          </a:p>
          <a:p>
            <a:pPr lvl="1"/>
            <a:r>
              <a:rPr lang="en-US" dirty="0" smtClean="0"/>
              <a:t>Ignore centre-level shutdown complication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53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978852"/>
            <a:ext cx="7813237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Tinkering + Theory</a:t>
            </a:r>
            <a:endParaRPr lang="en-US" dirty="0"/>
          </a:p>
        </p:txBody>
      </p:sp>
      <p:graphicFrame>
        <p:nvGraphicFramePr>
          <p:cNvPr id="2070531" name="Object 3"/>
          <p:cNvGraphicFramePr>
            <a:graphicFrameLocks noChangeAspect="1"/>
          </p:cNvGraphicFramePr>
          <p:nvPr/>
        </p:nvGraphicFramePr>
        <p:xfrm>
          <a:off x="967105" y="1292225"/>
          <a:ext cx="5249863" cy="688975"/>
        </p:xfrm>
        <a:graphic>
          <a:graphicData uri="http://schemas.openxmlformats.org/presentationml/2006/ole">
            <p:oleObj spid="_x0000_s2070531" name="Equation" r:id="rId4" imgW="3288960" imgH="431640" progId="Equation.3">
              <p:embed/>
            </p:oleObj>
          </a:graphicData>
        </a:graphic>
      </p:graphicFrame>
      <p:graphicFrame>
        <p:nvGraphicFramePr>
          <p:cNvPr id="2070532" name="Object 4"/>
          <p:cNvGraphicFramePr>
            <a:graphicFrameLocks noChangeAspect="1"/>
          </p:cNvGraphicFramePr>
          <p:nvPr/>
        </p:nvGraphicFramePr>
        <p:xfrm>
          <a:off x="970435" y="2071371"/>
          <a:ext cx="1026639" cy="966470"/>
        </p:xfrm>
        <a:graphic>
          <a:graphicData uri="http://schemas.openxmlformats.org/presentationml/2006/ole">
            <p:oleObj spid="_x0000_s2070532" name="Equation" r:id="rId5" imgW="622080" imgH="583920" progId="Equation.3">
              <p:embed/>
            </p:oleObj>
          </a:graphicData>
        </a:graphic>
      </p:graphicFrame>
      <p:graphicFrame>
        <p:nvGraphicFramePr>
          <p:cNvPr id="2070533" name="Object 5"/>
          <p:cNvGraphicFramePr>
            <a:graphicFrameLocks noChangeAspect="1"/>
          </p:cNvGraphicFramePr>
          <p:nvPr/>
        </p:nvGraphicFramePr>
        <p:xfrm>
          <a:off x="2123440" y="2187576"/>
          <a:ext cx="1179830" cy="686200"/>
        </p:xfrm>
        <a:graphic>
          <a:graphicData uri="http://schemas.openxmlformats.org/presentationml/2006/ole">
            <p:oleObj spid="_x0000_s2070533" name="Equation" r:id="rId6" imgW="698400" imgH="406080" progId="Equation.3">
              <p:embed/>
            </p:oleObj>
          </a:graphicData>
        </a:graphic>
      </p:graphicFrame>
      <p:sp>
        <p:nvSpPr>
          <p:cNvPr id="9" name="Rectangle 8"/>
          <p:cNvSpPr/>
          <p:nvPr/>
        </p:nvSpPr>
        <p:spPr>
          <a:xfrm>
            <a:off x="4673600" y="2080736"/>
            <a:ext cx="3576320" cy="923330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Then if Y ~ Beta(</a:t>
            </a:r>
            <a:r>
              <a:rPr lang="en-US" dirty="0" err="1" smtClean="0">
                <a:solidFill>
                  <a:srgbClr val="FF0000"/>
                </a:solidFill>
              </a:rPr>
              <a:t>a’</a:t>
            </a:r>
            <a:r>
              <a:rPr lang="en-US" dirty="0" err="1" smtClean="0"/>
              <a:t>b</a:t>
            </a:r>
            <a:r>
              <a:rPr lang="en-US" dirty="0" smtClean="0"/>
              <a:t>’, </a:t>
            </a:r>
            <a:r>
              <a:rPr lang="en-US" dirty="0" err="1" smtClean="0"/>
              <a:t>b’-</a:t>
            </a:r>
            <a:r>
              <a:rPr lang="en-US" dirty="0" err="1" smtClean="0">
                <a:solidFill>
                  <a:srgbClr val="FF0000"/>
                </a:solidFill>
              </a:rPr>
              <a:t>a’</a:t>
            </a:r>
            <a:r>
              <a:rPr lang="en-US" dirty="0" err="1" smtClean="0"/>
              <a:t>b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EY =  </a:t>
            </a:r>
            <a:r>
              <a:rPr lang="en-US" dirty="0" smtClean="0">
                <a:solidFill>
                  <a:srgbClr val="FF0000"/>
                </a:solidFill>
              </a:rPr>
              <a:t>a’; </a:t>
            </a:r>
          </a:p>
          <a:p>
            <a:r>
              <a:rPr lang="en-US" dirty="0" smtClean="0"/>
              <a:t>b’ plays a ‘pseudo sample size’ role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Centre-Level Modeling: Centre Initiation</a:t>
            </a:r>
            <a:endParaRPr lang="en-US" dirty="0"/>
          </a:p>
        </p:txBody>
      </p:sp>
      <p:pic>
        <p:nvPicPr>
          <p:cNvPr id="18329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20763"/>
            <a:ext cx="76200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81775" y="1285874"/>
            <a:ext cx="1771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I get colleagues to suggest improvements?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Perhaps the distribution should be right-skewed instead of uniform? Known outliers?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Centre-Level Modeling: Rates</a:t>
            </a:r>
            <a:endParaRPr lang="en-US" dirty="0"/>
          </a:p>
        </p:txBody>
      </p:sp>
      <p:pic>
        <p:nvPicPr>
          <p:cNvPr id="193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896937"/>
            <a:ext cx="7813237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Point Process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20763"/>
            <a:ext cx="76200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Enrollment</a:t>
            </a:r>
            <a:endParaRPr lang="en-US" dirty="0"/>
          </a:p>
        </p:txBody>
      </p:sp>
      <p:pic>
        <p:nvPicPr>
          <p:cNvPr id="193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39813"/>
            <a:ext cx="76200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others attacking the problem?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Prior for centre’s enrollment rate ~ gamma</a:t>
            </a:r>
          </a:p>
          <a:p>
            <a:r>
              <a:rPr lang="en-US" dirty="0" smtClean="0"/>
              <a:t>Data: k enrolled over n days ~ Poisson</a:t>
            </a:r>
          </a:p>
          <a:p>
            <a:pPr lvl="1"/>
            <a:r>
              <a:rPr lang="en-US" dirty="0" smtClean="0"/>
              <a:t>Posterior dist of enrollment rates ~ gamma</a:t>
            </a:r>
          </a:p>
          <a:p>
            <a:pPr lvl="2"/>
            <a:r>
              <a:rPr lang="en-US" dirty="0" smtClean="0"/>
              <a:t>Replicate along lines here to visualize how enrollment evolves</a:t>
            </a:r>
          </a:p>
          <a:p>
            <a:pPr lvl="1"/>
            <a:r>
              <a:rPr lang="en-US" dirty="0" smtClean="0"/>
              <a:t>Predictive distribution of # enrolled at later day ~ Negative binomial </a:t>
            </a:r>
          </a:p>
          <a:p>
            <a:pPr lvl="2"/>
            <a:r>
              <a:rPr lang="en-US" dirty="0" smtClean="0"/>
              <a:t>Use this for efficiently predicting enrollment on certain dates</a:t>
            </a:r>
          </a:p>
          <a:p>
            <a:pPr lvl="2"/>
            <a:endParaRPr lang="en-US" dirty="0" smtClean="0"/>
          </a:p>
          <a:p>
            <a:pPr algn="ctr">
              <a:buNone/>
            </a:pPr>
            <a:r>
              <a:rPr lang="en-US" dirty="0" smtClean="0"/>
              <a:t>Please see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Welcome and Intro – </a:t>
            </a:r>
            <a:r>
              <a:rPr lang="en-GB" b="1" dirty="0" smtClean="0"/>
              <a:t>David</a:t>
            </a:r>
            <a:r>
              <a:rPr lang="en-GB" b="1" baseline="-25000" dirty="0" smtClean="0"/>
              <a:t>6</a:t>
            </a:r>
            <a:endParaRPr lang="en-GB" b="1" dirty="0" smtClean="0"/>
          </a:p>
          <a:p>
            <a:r>
              <a:rPr lang="en-GB" dirty="0" smtClean="0"/>
              <a:t>Some Motivation for Simulation – </a:t>
            </a:r>
            <a:r>
              <a:rPr lang="en-GB" b="1" dirty="0" smtClean="0"/>
              <a:t>Greg</a:t>
            </a:r>
            <a:r>
              <a:rPr lang="en-GB" b="1" baseline="-25000" dirty="0" smtClean="0"/>
              <a:t>10</a:t>
            </a:r>
            <a:endParaRPr lang="en-GB" b="1" dirty="0" smtClean="0"/>
          </a:p>
          <a:p>
            <a:r>
              <a:rPr lang="en-GB" dirty="0" smtClean="0"/>
              <a:t>Modelling Randomness – </a:t>
            </a:r>
            <a:r>
              <a:rPr lang="en-GB" b="1" dirty="0" smtClean="0"/>
              <a:t>Greg</a:t>
            </a:r>
            <a:r>
              <a:rPr lang="en-GB" b="1" baseline="-25000" dirty="0" smtClean="0"/>
              <a:t>17</a:t>
            </a:r>
            <a:endParaRPr lang="en-GB" b="1" dirty="0" smtClean="0"/>
          </a:p>
          <a:p>
            <a:r>
              <a:rPr lang="en-GB" dirty="0" err="1" smtClean="0"/>
              <a:t>Enrollment</a:t>
            </a:r>
            <a:r>
              <a:rPr lang="en-GB" dirty="0" smtClean="0"/>
              <a:t> Modelling – </a:t>
            </a:r>
            <a:r>
              <a:rPr lang="en-GB" b="1" dirty="0" smtClean="0"/>
              <a:t>Greg</a:t>
            </a:r>
            <a:r>
              <a:rPr lang="en-GB" b="1" baseline="-25000" dirty="0" smtClean="0"/>
              <a:t>14</a:t>
            </a:r>
            <a:endParaRPr lang="en-GB" b="1" dirty="0" smtClean="0"/>
          </a:p>
          <a:p>
            <a:pPr algn="ctr">
              <a:buNone/>
            </a:pPr>
            <a:r>
              <a:rPr lang="en-GB" b="1" dirty="0" smtClean="0"/>
              <a:t>10 min Break</a:t>
            </a:r>
          </a:p>
          <a:p>
            <a:r>
              <a:rPr lang="en-GB" dirty="0" smtClean="0"/>
              <a:t>Simulating Correlated Data – </a:t>
            </a:r>
            <a:r>
              <a:rPr lang="en-GB" b="1" dirty="0" smtClean="0"/>
              <a:t>David</a:t>
            </a:r>
            <a:r>
              <a:rPr lang="en-GB" b="1" baseline="-25000" dirty="0" smtClean="0"/>
              <a:t>10</a:t>
            </a:r>
            <a:endParaRPr lang="en-GB" b="1" dirty="0" smtClean="0"/>
          </a:p>
          <a:p>
            <a:r>
              <a:rPr lang="en-GB" dirty="0" smtClean="0"/>
              <a:t>A</a:t>
            </a:r>
            <a:r>
              <a:rPr lang="en-US" dirty="0" smtClean="0"/>
              <a:t>n application using simulated correlated endpoints</a:t>
            </a:r>
            <a:r>
              <a:rPr lang="en-GB" dirty="0" smtClean="0"/>
              <a:t> – </a:t>
            </a:r>
            <a:r>
              <a:rPr lang="en-GB" b="1" dirty="0" smtClean="0"/>
              <a:t>David</a:t>
            </a:r>
            <a:r>
              <a:rPr lang="en-GB" b="1" baseline="-25000" dirty="0" smtClean="0"/>
              <a:t>6</a:t>
            </a:r>
            <a:endParaRPr lang="en-GB" b="1" dirty="0" smtClean="0"/>
          </a:p>
          <a:p>
            <a:r>
              <a:rPr lang="en-GB" dirty="0" smtClean="0"/>
              <a:t>Importance Sampling, Rejection Sampling, and Metropolis Hastings Simplified – </a:t>
            </a:r>
            <a:r>
              <a:rPr lang="en-GB" b="1" dirty="0" smtClean="0"/>
              <a:t>David</a:t>
            </a:r>
            <a:r>
              <a:rPr lang="en-GB" b="1" baseline="-25000" dirty="0" smtClean="0"/>
              <a:t>10</a:t>
            </a:r>
            <a:endParaRPr lang="en-GB" dirty="0" smtClean="0"/>
          </a:p>
          <a:p>
            <a:r>
              <a:rPr lang="en-GB" dirty="0" smtClean="0"/>
              <a:t>Case study: Robustness of Efficacy to Early Withdrawers in an Outcomes Study – </a:t>
            </a:r>
            <a:r>
              <a:rPr lang="en-GB" b="1" dirty="0" smtClean="0"/>
              <a:t>David</a:t>
            </a:r>
            <a:r>
              <a:rPr lang="en-GB" b="1" baseline="-25000" dirty="0" smtClean="0"/>
              <a:t>7</a:t>
            </a:r>
            <a:endParaRPr lang="en-GB" b="1" dirty="0" smtClean="0"/>
          </a:p>
          <a:p>
            <a:pPr algn="ctr">
              <a:buNone/>
            </a:pPr>
            <a:r>
              <a:rPr lang="en-GB" b="1" dirty="0" smtClean="0"/>
              <a:t>10 min Break</a:t>
            </a:r>
            <a:endParaRPr lang="en-GB" dirty="0" smtClean="0"/>
          </a:p>
          <a:p>
            <a:r>
              <a:rPr lang="en-GB" dirty="0" smtClean="0"/>
              <a:t>Case Study: Recurrent events – </a:t>
            </a:r>
            <a:r>
              <a:rPr lang="en-GB" b="1" dirty="0" smtClean="0"/>
              <a:t>Greg</a:t>
            </a:r>
            <a:r>
              <a:rPr lang="en-GB" b="1" baseline="-25000" dirty="0" smtClean="0"/>
              <a:t>12</a:t>
            </a:r>
          </a:p>
          <a:p>
            <a:r>
              <a:rPr lang="en-GB" dirty="0" smtClean="0"/>
              <a:t>Simulation Size – How Large is Large? </a:t>
            </a:r>
            <a:r>
              <a:rPr lang="en-GB" b="1" dirty="0" smtClean="0"/>
              <a:t>Greg</a:t>
            </a:r>
            <a:r>
              <a:rPr lang="en-GB" b="1" baseline="-25000" dirty="0" smtClean="0"/>
              <a:t>8</a:t>
            </a:r>
            <a:endParaRPr lang="en-GB" b="1" dirty="0" smtClean="0"/>
          </a:p>
          <a:p>
            <a:pPr>
              <a:buNone/>
            </a:pP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Closing remarks – </a:t>
            </a:r>
            <a:r>
              <a:rPr lang="en-GB" b="1" dirty="0" smtClean="0"/>
              <a:t>David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Devil’s in the Details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Country/Centre Start up assumptions</a:t>
            </a:r>
          </a:p>
          <a:p>
            <a:pPr lvl="1"/>
            <a:r>
              <a:rPr lang="en-US" dirty="0" smtClean="0"/>
              <a:t>How sensitive are working assumptions?</a:t>
            </a:r>
          </a:p>
          <a:p>
            <a:pPr lvl="1"/>
            <a:r>
              <a:rPr lang="en-US" dirty="0" smtClean="0"/>
              <a:t>How reliable are working assumptions?</a:t>
            </a:r>
          </a:p>
          <a:p>
            <a:pPr lvl="1"/>
            <a:r>
              <a:rPr lang="en-US" dirty="0" smtClean="0"/>
              <a:t>How often are operational colleagues updating their assumptions? How quickly are they communicating?</a:t>
            </a:r>
          </a:p>
          <a:p>
            <a:pPr lvl="1"/>
            <a:r>
              <a:rPr lang="en-US" dirty="0" smtClean="0"/>
              <a:t>How reliable are initial estimates of enrollment rates?</a:t>
            </a:r>
          </a:p>
          <a:p>
            <a:r>
              <a:rPr lang="en-US" dirty="0" smtClean="0"/>
              <a:t>In anticipation of data:</a:t>
            </a:r>
          </a:p>
          <a:p>
            <a:pPr lvl="1"/>
            <a:r>
              <a:rPr lang="en-US" dirty="0" smtClean="0"/>
              <a:t>How quickly do enrollment parameters update with the data? </a:t>
            </a:r>
          </a:p>
          <a:p>
            <a:pPr lvl="1"/>
            <a:r>
              <a:rPr lang="en-US" dirty="0" smtClean="0"/>
              <a:t>How are you going to condition on the incoming data?</a:t>
            </a:r>
          </a:p>
          <a:p>
            <a:r>
              <a:rPr lang="en-US" dirty="0" smtClean="0"/>
              <a:t>Problems to come when data start rolling in:</a:t>
            </a:r>
          </a:p>
          <a:p>
            <a:pPr lvl="1"/>
            <a:r>
              <a:rPr lang="en-US" dirty="0" smtClean="0"/>
              <a:t>How to adjust for reporting lag</a:t>
            </a:r>
          </a:p>
          <a:p>
            <a:pPr lvl="1"/>
            <a:r>
              <a:rPr lang="en-US" dirty="0" smtClean="0"/>
              <a:t>How to model enrollment closeout</a:t>
            </a:r>
          </a:p>
          <a:p>
            <a:pPr lvl="1"/>
            <a:r>
              <a:rPr lang="en-US" dirty="0" smtClean="0"/>
              <a:t>In event-driven trials:</a:t>
            </a:r>
          </a:p>
          <a:p>
            <a:pPr lvl="2"/>
            <a:r>
              <a:rPr lang="en-US" dirty="0" smtClean="0"/>
              <a:t>How do you roll up enrollment modeling with event counting?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Correlation into Simulated Data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Introduction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When components of process are correlated, correct stochastic imitation can only be achieved when the correlation between these components is appropriately incorporated in the algorithm</a:t>
            </a:r>
          </a:p>
          <a:p>
            <a:r>
              <a:rPr lang="en-GB" dirty="0" smtClean="0"/>
              <a:t>This module is intended to provide specific algorithms and guidelines for simulating correlated random variables so that processes that have correlated components can be adequately imitated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Idea for Simulating Correlated Data</a:t>
            </a:r>
            <a:endParaRPr lang="en-GB" dirty="0"/>
          </a:p>
        </p:txBody>
      </p:sp>
      <p:pic>
        <p:nvPicPr>
          <p:cNvPr id="6" name="Picture 2" descr="C:\Users\dab75027\AppData\Local\Microsoft\Windows\Temporary Internet Files\Content.IE5\TYVQ9054\MC900151211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95725"/>
            <a:ext cx="1856232" cy="1010412"/>
          </a:xfrm>
          <a:prstGeom prst="rect">
            <a:avLst/>
          </a:prstGeom>
          <a:noFill/>
        </p:spPr>
      </p:pic>
      <p:pic>
        <p:nvPicPr>
          <p:cNvPr id="7" name="Picture 4" descr="C:\Users\dab75027\AppData\Local\Microsoft\Windows\Temporary Internet Files\Content.IE5\X033CNXS\MC900423557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371725"/>
            <a:ext cx="1227125" cy="1830629"/>
          </a:xfrm>
          <a:prstGeom prst="rect">
            <a:avLst/>
          </a:prstGeom>
          <a:noFill/>
        </p:spPr>
      </p:pic>
      <p:pic>
        <p:nvPicPr>
          <p:cNvPr id="8" name="Picture 4" descr="C:\Users\dab75027\AppData\Local\Microsoft\Windows\Temporary Internet Files\Content.IE5\X033CNXS\MC900423557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657725"/>
            <a:ext cx="1227125" cy="18306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04800" y="2066925"/>
            <a:ext cx="2331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Step 1 Generate 1 random number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076325"/>
            <a:ext cx="259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Step 2</a:t>
            </a:r>
          </a:p>
          <a:p>
            <a:r>
              <a:rPr lang="en-US" sz="2800" dirty="0" smtClean="0"/>
              <a:t>Generate 2 other random numbers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2542032" y="3287040"/>
            <a:ext cx="1115568" cy="11138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8" idx="1"/>
          </p:cNvCxnSpPr>
          <p:nvPr/>
        </p:nvCxnSpPr>
        <p:spPr>
          <a:xfrm>
            <a:off x="2542032" y="4400931"/>
            <a:ext cx="1191768" cy="11721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937800">
            <a:off x="2545850" y="3495507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Add</a:t>
            </a:r>
            <a:endParaRPr lang="en-US" sz="2000" b="1" dirty="0"/>
          </a:p>
        </p:txBody>
      </p:sp>
      <p:pic>
        <p:nvPicPr>
          <p:cNvPr id="14" name="Picture 6" descr="http://t1.gstatic.com/images?q=tbn:ANd9GcQQAm4hvEb_QhF5SJgsa_raKCH2fq8BX9yeHfnaselxBYwlxEU-i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371725"/>
            <a:ext cx="3352800" cy="2895600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>
            <a:off x="4953000" y="3362326"/>
            <a:ext cx="914400" cy="1523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 flipV="1">
            <a:off x="4960925" y="4657725"/>
            <a:ext cx="2506675" cy="9153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3800" y="4276725"/>
            <a:ext cx="1066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 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3590925"/>
            <a:ext cx="1066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 1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38800" y="5343525"/>
            <a:ext cx="251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Sum 1 and sum 2 will be correlated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1152525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Step 3 Repeat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Creation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Simulate 100000 random variables</a:t>
            </a:r>
          </a:p>
          <a:p>
            <a:pPr lvl="1"/>
            <a:r>
              <a:rPr lang="en-US" dirty="0" smtClean="0"/>
              <a:t>X ~ Uniform[20, 30]</a:t>
            </a:r>
          </a:p>
          <a:p>
            <a:r>
              <a:rPr lang="en-US" dirty="0" smtClean="0"/>
              <a:t>For each one:</a:t>
            </a:r>
          </a:p>
          <a:p>
            <a:pPr lvl="1"/>
            <a:r>
              <a:rPr lang="en-US" dirty="0" smtClean="0"/>
              <a:t>Variation 1 = X + Uniform[-5, 5]</a:t>
            </a:r>
          </a:p>
          <a:p>
            <a:pPr lvl="1"/>
            <a:r>
              <a:rPr lang="en-US" dirty="0" smtClean="0"/>
              <a:t>Variation 2 = X + Uniform[-5, 5]</a:t>
            </a:r>
          </a:p>
          <a:p>
            <a:r>
              <a:rPr lang="en-US" dirty="0" smtClean="0"/>
              <a:t>Question: What have we created?</a:t>
            </a:r>
          </a:p>
          <a:p>
            <a:pPr lvl="1"/>
            <a:r>
              <a:rPr lang="en-US" dirty="0" smtClean="0"/>
              <a:t>To understand, compute your basic summary stats</a:t>
            </a:r>
          </a:p>
          <a:p>
            <a:pPr lvl="1"/>
            <a:r>
              <a:rPr lang="en-US" dirty="0" smtClean="0"/>
              <a:t>Means, SDs, Correlation</a:t>
            </a:r>
          </a:p>
          <a:p>
            <a:r>
              <a:rPr lang="en-US" dirty="0" smtClean="0"/>
              <a:t>Make changes iteratively to reflect reality</a:t>
            </a:r>
          </a:p>
          <a:p>
            <a:endParaRPr lang="en-US" dirty="0"/>
          </a:p>
        </p:txBody>
      </p:sp>
      <p:pic>
        <p:nvPicPr>
          <p:cNvPr id="2136066" name="Picture 2" descr="https://encrypted-tbn1.gstatic.com/images?q=tbn:ANd9GcQSEKSX0CZl4GQShy7xpU7xf22gRZRhaIc8f3qRtq-rvVSWS5DiL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4495" y="1913572"/>
            <a:ext cx="1962150" cy="2333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Correlated Creation: Positive Correlation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4689" y="1166419"/>
            <a:ext cx="6501161" cy="695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variable 	n     mean       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sd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cor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variation1 10000 24.99239 4.056005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0.4984801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variation2 10000 24.92245 4.062412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823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341" y="1127782"/>
            <a:ext cx="7158221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30800" y="5260899"/>
            <a:ext cx="2946400" cy="723341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Sanity Check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variable   mean    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sd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cor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Variation1  24.992 4.056  0.498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Variation2  24.922 4.062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Course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Negatively correlated data</a:t>
            </a:r>
          </a:p>
          <a:p>
            <a:pPr lvl="1"/>
            <a:r>
              <a:rPr lang="en-US" dirty="0" smtClean="0"/>
              <a:t>Previous example + linear transformation</a:t>
            </a:r>
          </a:p>
          <a:p>
            <a:r>
              <a:rPr lang="en-US" dirty="0" smtClean="0"/>
              <a:t>Correlated count data</a:t>
            </a:r>
          </a:p>
          <a:p>
            <a:pPr lvl="1"/>
            <a:r>
              <a:rPr lang="en-US" dirty="0" smtClean="0"/>
              <a:t>Along lines of previous example </a:t>
            </a:r>
          </a:p>
          <a:p>
            <a:pPr lvl="2"/>
            <a:r>
              <a:rPr lang="en-US" dirty="0" smtClean="0"/>
              <a:t>Poisson start values </a:t>
            </a:r>
          </a:p>
          <a:p>
            <a:pPr lvl="2"/>
            <a:r>
              <a:rPr lang="en-US" dirty="0" smtClean="0"/>
              <a:t>Discrete uniform additions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Random Effect Simulation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to implement</a:t>
            </a:r>
          </a:p>
          <a:p>
            <a:r>
              <a:rPr lang="en-US" dirty="0" smtClean="0"/>
              <a:t>No restrictions on the choice of the sampling distributions for the two random components</a:t>
            </a:r>
          </a:p>
          <a:p>
            <a:r>
              <a:rPr lang="en-US" dirty="0" smtClean="0"/>
              <a:t>Extensions to more complicated models</a:t>
            </a:r>
          </a:p>
          <a:p>
            <a:pPr lvl="1"/>
            <a:r>
              <a:rPr lang="en-US" dirty="0" err="1" smtClean="0"/>
              <a:t>Y</a:t>
            </a:r>
            <a:r>
              <a:rPr lang="en-US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= Complicated Linear Model + </a:t>
            </a:r>
            <a:r>
              <a:rPr lang="en-US" dirty="0" err="1" smtClean="0"/>
              <a:t>Subject</a:t>
            </a:r>
            <a:r>
              <a:rPr lang="en-US" baseline="-25000" dirty="0" err="1" smtClean="0"/>
              <a:t>i</a:t>
            </a:r>
            <a:r>
              <a:rPr lang="en-US" dirty="0" smtClean="0"/>
              <a:t> +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</a:t>
            </a:r>
            <a:endParaRPr lang="en-US" baseline="-25000" dirty="0" smtClean="0"/>
          </a:p>
          <a:p>
            <a:pPr lvl="1"/>
            <a:r>
              <a:rPr lang="en-US" dirty="0" err="1" smtClean="0"/>
              <a:t>Y</a:t>
            </a:r>
            <a:r>
              <a:rPr lang="en-US" baseline="-25000" dirty="0" err="1" smtClean="0"/>
              <a:t>ij</a:t>
            </a:r>
            <a:r>
              <a:rPr lang="en-US" dirty="0" smtClean="0"/>
              <a:t> = Complicated Non-linear Model F(</a:t>
            </a:r>
            <a:r>
              <a:rPr lang="en-US" dirty="0" err="1" smtClean="0"/>
              <a:t>Subject</a:t>
            </a:r>
            <a:r>
              <a:rPr lang="en-US" baseline="-25000" dirty="0" err="1" smtClean="0"/>
              <a:t>i</a:t>
            </a:r>
            <a:r>
              <a:rPr lang="en-US" dirty="0" smtClean="0"/>
              <a:t>) +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</a:t>
            </a:r>
            <a:endParaRPr lang="en-US" baseline="-25000" dirty="0" smtClean="0"/>
          </a:p>
          <a:p>
            <a:r>
              <a:rPr lang="en-US" dirty="0" smtClean="0"/>
              <a:t>The normal distribution is usually used to model the errors</a:t>
            </a:r>
          </a:p>
          <a:p>
            <a:pPr lvl="1"/>
            <a:endParaRPr lang="en-US" baseline="-25000" dirty="0" smtClean="0"/>
          </a:p>
          <a:p>
            <a:pPr lvl="1"/>
            <a:endParaRPr lang="en-US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Multivariate Normal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algorithm is simple to implement and very efficient in terms of computer time</a:t>
            </a:r>
          </a:p>
          <a:p>
            <a:r>
              <a:rPr lang="en-GB" dirty="0" smtClean="0"/>
              <a:t>General concept</a:t>
            </a:r>
          </a:p>
          <a:p>
            <a:pPr lvl="1"/>
            <a:r>
              <a:rPr lang="en-GB" dirty="0" smtClean="0"/>
              <a:t>Simulate </a:t>
            </a:r>
            <a:r>
              <a:rPr lang="en-GB" dirty="0" err="1" smtClean="0"/>
              <a:t>iid</a:t>
            </a:r>
            <a:r>
              <a:rPr lang="en-GB" dirty="0" smtClean="0"/>
              <a:t> standard normal random variables</a:t>
            </a:r>
          </a:p>
          <a:p>
            <a:pPr lvl="1"/>
            <a:r>
              <a:rPr lang="en-GB" dirty="0" smtClean="0"/>
              <a:t>Apply an appropriate linear transformation</a:t>
            </a:r>
            <a:r>
              <a:rPr lang="en-GB" baseline="-25000" dirty="0" smtClean="0"/>
              <a:t> </a:t>
            </a:r>
            <a:endParaRPr lang="en-GB" dirty="0" smtClean="0"/>
          </a:p>
          <a:p>
            <a:r>
              <a:rPr lang="en-GB" dirty="0" smtClean="0"/>
              <a:t>Correlation structure is user-defined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Multivariate Normal (Linear Transformation)</a:t>
            </a:r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08025" y="2057400"/>
          <a:ext cx="3346450" cy="863600"/>
        </p:xfrm>
        <a:graphic>
          <a:graphicData uri="http://schemas.openxmlformats.org/presentationml/2006/ole">
            <p:oleObj spid="_x0000_s1821698" name="Equation" r:id="rId3" imgW="787320" imgH="20304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13716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Univariate</a:t>
            </a:r>
            <a:r>
              <a:rPr lang="en-US" sz="3200" dirty="0" smtClean="0">
                <a:solidFill>
                  <a:srgbClr val="000000"/>
                </a:solidFill>
              </a:rPr>
              <a:t> Analog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20574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X ~ N(</a:t>
            </a:r>
            <a:r>
              <a:rPr lang="en-US" sz="3200" dirty="0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3200" dirty="0" smtClean="0">
                <a:solidFill>
                  <a:srgbClr val="000000"/>
                </a:solidFill>
              </a:rPr>
              <a:t>, </a:t>
            </a:r>
            <a:r>
              <a:rPr lang="en-US" sz="3200" dirty="0" smtClean="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sz="3200" baseline="30000" dirty="0" smtClean="0">
                <a:solidFill>
                  <a:srgbClr val="000000"/>
                </a:solidFill>
                <a:latin typeface="Symbol" pitchFamily="18" charset="2"/>
              </a:rPr>
              <a:t>2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14478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Z ~ N(</a:t>
            </a:r>
            <a:r>
              <a:rPr lang="en-US" sz="3200" dirty="0" smtClean="0">
                <a:solidFill>
                  <a:srgbClr val="000000"/>
                </a:solidFill>
                <a:latin typeface="Symbol" pitchFamily="18" charset="2"/>
              </a:rPr>
              <a:t>0</a:t>
            </a:r>
            <a:r>
              <a:rPr lang="en-US" sz="3200" dirty="0" smtClean="0">
                <a:solidFill>
                  <a:srgbClr val="000000"/>
                </a:solidFill>
              </a:rPr>
              <a:t>,</a:t>
            </a:r>
            <a:r>
              <a:rPr lang="en-US" sz="3200" dirty="0" smtClean="0">
                <a:solidFill>
                  <a:srgbClr val="000000"/>
                </a:solidFill>
                <a:latin typeface="Symbol" pitchFamily="18" charset="2"/>
              </a:rPr>
              <a:t>1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3429000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Multivariate Transformation</a:t>
            </a:r>
            <a:endParaRPr lang="en-US" sz="3200" dirty="0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579438" y="3913188"/>
          <a:ext cx="3562350" cy="1511300"/>
        </p:xfrm>
        <a:graphic>
          <a:graphicData uri="http://schemas.openxmlformats.org/presentationml/2006/ole">
            <p:oleObj spid="_x0000_s1821699" name="Equation" r:id="rId4" imgW="838080" imgH="35532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86400" y="50292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000000"/>
                </a:solidFill>
              </a:rPr>
              <a:t>X</a:t>
            </a:r>
            <a:r>
              <a:rPr lang="en-US" sz="3200" u="sng" dirty="0" smtClean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~ MVN(</a:t>
            </a:r>
            <a:r>
              <a:rPr lang="en-US" sz="3200" b="1" u="sng" dirty="0" smtClean="0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US" sz="3200" dirty="0" smtClean="0">
                <a:solidFill>
                  <a:srgbClr val="000000"/>
                </a:solidFill>
              </a:rPr>
              <a:t>, </a:t>
            </a:r>
            <a:r>
              <a:rPr lang="en-US" sz="3200" b="1" dirty="0" smtClean="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441960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000000"/>
                </a:solidFill>
              </a:rPr>
              <a:t>Z</a:t>
            </a:r>
            <a:r>
              <a:rPr lang="en-US" sz="3200" u="sng" dirty="0" smtClean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rgbClr val="000000"/>
                </a:solidFill>
              </a:rPr>
              <a:t>~ MVN(</a:t>
            </a:r>
            <a:r>
              <a:rPr lang="en-US" sz="3200" b="1" u="sng" dirty="0" smtClean="0">
                <a:solidFill>
                  <a:srgbClr val="000000"/>
                </a:solidFill>
                <a:latin typeface="Symbol" pitchFamily="18" charset="2"/>
              </a:rPr>
              <a:t>0</a:t>
            </a:r>
            <a:r>
              <a:rPr lang="en-US" sz="3200" dirty="0" smtClean="0">
                <a:solidFill>
                  <a:srgbClr val="000000"/>
                </a:solidFill>
              </a:rPr>
              <a:t>, </a:t>
            </a:r>
            <a:r>
              <a:rPr lang="en-US" sz="3200" b="1" dirty="0" smtClean="0">
                <a:solidFill>
                  <a:srgbClr val="000000"/>
                </a:solidFill>
                <a:latin typeface="Symbol" pitchFamily="18" charset="2"/>
              </a:rPr>
              <a:t>I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Material and 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9143" y="957944"/>
            <a:ext cx="8229600" cy="550774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Supplemental for Tutorial Session</a:t>
            </a:r>
          </a:p>
          <a:p>
            <a:pPr lvl="1"/>
            <a:r>
              <a:rPr lang="en-US" dirty="0" smtClean="0"/>
              <a:t>Cicconetti, G., Burt, D. 2014. R Code to Accompany the Deming 2014 Simulation in Drug Development Tutorial.</a:t>
            </a:r>
          </a:p>
          <a:p>
            <a:pPr lvl="1"/>
            <a:r>
              <a:rPr lang="en-US" dirty="0" smtClean="0"/>
              <a:t>Please email: gcicconetti@gmail.com</a:t>
            </a:r>
          </a:p>
          <a:p>
            <a:r>
              <a:rPr lang="en-US" dirty="0" smtClean="0"/>
              <a:t>Distributional relationships</a:t>
            </a:r>
          </a:p>
          <a:p>
            <a:pPr lvl="1"/>
            <a:r>
              <a:rPr lang="en-US" dirty="0" err="1" smtClean="0"/>
              <a:t>Leemis</a:t>
            </a:r>
            <a:r>
              <a:rPr lang="en-US" dirty="0" smtClean="0"/>
              <a:t>, L., </a:t>
            </a:r>
            <a:r>
              <a:rPr lang="en-US" dirty="0" err="1" smtClean="0"/>
              <a:t>McQueston</a:t>
            </a:r>
            <a:r>
              <a:rPr lang="en-US" dirty="0" smtClean="0"/>
              <a:t>, J. </a:t>
            </a:r>
            <a:r>
              <a:rPr lang="en-US" dirty="0" err="1" smtClean="0"/>
              <a:t>Univariate</a:t>
            </a:r>
            <a:r>
              <a:rPr lang="en-US" dirty="0" smtClean="0"/>
              <a:t> distribution relationships. The American Statistician, 2008. </a:t>
            </a:r>
            <a:r>
              <a:rPr lang="en-US" dirty="0" err="1" smtClean="0"/>
              <a:t>Vol</a:t>
            </a:r>
            <a:r>
              <a:rPr lang="en-US" dirty="0" smtClean="0"/>
              <a:t> 6. No. 1, 47. </a:t>
            </a:r>
            <a:r>
              <a:rPr lang="en-US" dirty="0" smtClean="0">
                <a:hlinkClick r:id="rId2"/>
              </a:rPr>
              <a:t>http://www.math.wm.edu/~leemis/2008amstat.pdf</a:t>
            </a:r>
            <a:endParaRPr lang="en-US" dirty="0" smtClean="0"/>
          </a:p>
          <a:p>
            <a:r>
              <a:rPr lang="en-US" dirty="0" smtClean="0"/>
              <a:t>Enrollment Modeling</a:t>
            </a:r>
          </a:p>
          <a:p>
            <a:pPr lvl="1"/>
            <a:r>
              <a:rPr lang="en-US" dirty="0" err="1" smtClean="0"/>
              <a:t>Anisimov</a:t>
            </a:r>
            <a:r>
              <a:rPr lang="en-US" dirty="0" smtClean="0"/>
              <a:t>, V., and </a:t>
            </a:r>
            <a:r>
              <a:rPr lang="en-US" dirty="0" err="1" smtClean="0"/>
              <a:t>Fedorov</a:t>
            </a:r>
            <a:r>
              <a:rPr lang="en-US" dirty="0" smtClean="0"/>
              <a:t>, V. </a:t>
            </a:r>
            <a:r>
              <a:rPr lang="en-US" dirty="0" err="1" smtClean="0"/>
              <a:t>Modelling</a:t>
            </a:r>
            <a:r>
              <a:rPr lang="en-US" dirty="0" smtClean="0"/>
              <a:t>, prediction, and adaptive adjustment of recruitment in multicenter trials. Stats in Medicine. 2007, 26. 4958-4975</a:t>
            </a:r>
          </a:p>
          <a:p>
            <a:r>
              <a:rPr lang="en-US" dirty="0" smtClean="0"/>
              <a:t>Correlated Binary Data</a:t>
            </a:r>
          </a:p>
          <a:p>
            <a:pPr lvl="1"/>
            <a:r>
              <a:rPr lang="en-US" dirty="0" err="1" smtClean="0"/>
              <a:t>Qaqish</a:t>
            </a:r>
            <a:r>
              <a:rPr lang="en-US" dirty="0" smtClean="0"/>
              <a:t> B. 2003.  A family of multivariate binary distributions.  </a:t>
            </a:r>
            <a:r>
              <a:rPr lang="en-US" dirty="0" err="1" smtClean="0"/>
              <a:t>Biometricka</a:t>
            </a:r>
            <a:r>
              <a:rPr lang="en-US" dirty="0" smtClean="0"/>
              <a:t>, 90 (2) 455-463.</a:t>
            </a:r>
          </a:p>
          <a:p>
            <a:r>
              <a:rPr lang="en-US" dirty="0" smtClean="0"/>
              <a:t>Simulation Size from a Sequential Estimation Perspective</a:t>
            </a:r>
          </a:p>
          <a:p>
            <a:pPr lvl="1"/>
            <a:r>
              <a:rPr lang="en-US" dirty="0" err="1" smtClean="0"/>
              <a:t>Mukhopadhyay</a:t>
            </a:r>
            <a:r>
              <a:rPr lang="en-US" dirty="0" smtClean="0"/>
              <a:t>, N., Cicconetti, G. 2004. "How Many Simulations Should One Run?" In Applied Sequential Methodologies Real World Examples with Data Analysis (N. </a:t>
            </a:r>
            <a:r>
              <a:rPr lang="en-US" dirty="0" err="1" smtClean="0"/>
              <a:t>Mukhopadhyay</a:t>
            </a:r>
            <a:r>
              <a:rPr lang="en-US" dirty="0" smtClean="0"/>
              <a:t>, S. </a:t>
            </a:r>
            <a:r>
              <a:rPr lang="en-US" dirty="0" err="1" smtClean="0"/>
              <a:t>Datta</a:t>
            </a:r>
            <a:r>
              <a:rPr lang="en-US" dirty="0" smtClean="0"/>
              <a:t>, S. </a:t>
            </a:r>
            <a:r>
              <a:rPr lang="en-US" dirty="0" err="1" smtClean="0"/>
              <a:t>Chattopadhyay</a:t>
            </a:r>
            <a:r>
              <a:rPr lang="en-US" dirty="0" smtClean="0"/>
              <a:t>, eds.), 261-292. Marcel Dekker: New York</a:t>
            </a:r>
          </a:p>
          <a:p>
            <a:pPr lvl="2"/>
            <a:r>
              <a:rPr lang="en-US" dirty="0" smtClean="0"/>
              <a:t>Paper’s Goal: Advertise 2-stage sequential sampling methodology in the setting of simulation size determination.</a:t>
            </a:r>
          </a:p>
          <a:p>
            <a:r>
              <a:rPr lang="en-US" dirty="0" smtClean="0"/>
              <a:t>Multiple Imputation</a:t>
            </a:r>
          </a:p>
          <a:p>
            <a:pPr lvl="1"/>
            <a:r>
              <a:rPr lang="en-US" dirty="0" smtClean="0"/>
              <a:t>Rubin, D.B., Multiple Imputation After 18+ Years.  Journal of the American Statistical Association.  1996, 91. 473-489.</a:t>
            </a:r>
          </a:p>
          <a:p>
            <a:r>
              <a:rPr lang="en-US" dirty="0" smtClean="0"/>
              <a:t>Assurance</a:t>
            </a:r>
          </a:p>
          <a:p>
            <a:pPr lvl="1"/>
            <a:r>
              <a:rPr lang="en-US" dirty="0" smtClean="0"/>
              <a:t>O'Hagan, A., Stevens, J. W. and Campbell, M. J. (2005), Assurance in clinical trial design. </a:t>
            </a:r>
            <a:r>
              <a:rPr lang="en-US" dirty="0" err="1" smtClean="0"/>
              <a:t>Pharmaceut</a:t>
            </a:r>
            <a:r>
              <a:rPr lang="en-US" dirty="0" smtClean="0"/>
              <a:t>. Statist., 4: 187–201. </a:t>
            </a:r>
            <a:r>
              <a:rPr lang="en-US" dirty="0" err="1" smtClean="0"/>
              <a:t>doi</a:t>
            </a:r>
            <a:r>
              <a:rPr lang="en-US" dirty="0" smtClean="0"/>
              <a:t>: 10.1002/pst.175</a:t>
            </a:r>
          </a:p>
          <a:p>
            <a:pPr lvl="1"/>
            <a:r>
              <a:rPr lang="en-US" dirty="0" smtClean="0"/>
              <a:t>Chuang-Stein, C. (2006), Sample size and the probability of a successful trial. </a:t>
            </a:r>
            <a:r>
              <a:rPr lang="en-US" dirty="0" err="1" smtClean="0"/>
              <a:t>Pharmaceut</a:t>
            </a:r>
            <a:r>
              <a:rPr lang="en-US" dirty="0" smtClean="0"/>
              <a:t>. Statist., 5: 305–309. </a:t>
            </a:r>
            <a:r>
              <a:rPr lang="en-US" dirty="0" err="1" smtClean="0"/>
              <a:t>doi</a:t>
            </a:r>
            <a:r>
              <a:rPr lang="en-US" dirty="0" smtClean="0"/>
              <a:t>: 10.1002/pst.232</a:t>
            </a:r>
          </a:p>
          <a:p>
            <a:pPr lvl="1"/>
            <a:r>
              <a:rPr lang="en-US" dirty="0" smtClean="0"/>
              <a:t>Carroll KJ.  Decision Making from Phase II to Phase III and the Probability of Success: Reassured by ‘Assurance’?  2013  </a:t>
            </a:r>
            <a:r>
              <a:rPr lang="en-US" i="1" dirty="0" smtClean="0"/>
              <a:t>Journal of Biopharmaceutical Statistics </a:t>
            </a:r>
            <a:r>
              <a:rPr lang="en-US" dirty="0" err="1" smtClean="0"/>
              <a:t>Vol</a:t>
            </a:r>
            <a:r>
              <a:rPr lang="en-US" dirty="0" smtClean="0"/>
              <a:t> 23(5): 1188-1200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Correlated Binary Data &amp; the Multinomial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390" y="1130663"/>
            <a:ext cx="8229600" cy="4933971"/>
          </a:xfrm>
        </p:spPr>
        <p:txBody>
          <a:bodyPr/>
          <a:lstStyle/>
          <a:p>
            <a:r>
              <a:rPr lang="en-US" dirty="0" smtClean="0"/>
              <a:t>The multinomial distribution can specify the joint distribution of correlated binomials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2386272"/>
          <a:ext cx="7239001" cy="3134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1676401"/>
                <a:gridCol w="1628775"/>
                <a:gridCol w="1266825"/>
                <a:gridCol w="14478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Multinomial Representation</a:t>
                      </a:r>
                      <a:r>
                        <a:rPr lang="en-US" baseline="0" dirty="0" smtClean="0"/>
                        <a:t> of Bivariate Binomial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Random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Variable</a:t>
                      </a:r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Efficacy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Response (Y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Occurrence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of AE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Probability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Observed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Count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/>
                </a:tc>
              </a:tr>
              <a:tr h="370840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The Xs are random variables that represent the number of subjects (counts) out of a sample of size n that fall into a given category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5462344"/>
          <a:ext cx="8216153" cy="990600"/>
        </p:xfrm>
        <a:graphic>
          <a:graphicData uri="http://schemas.openxmlformats.org/presentationml/2006/ole">
            <p:oleObj spid="_x0000_s1439746" name="Equation" r:id="rId4" imgW="358128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binary data example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simple formulas for the Ps in terms of </a:t>
            </a:r>
            <a:r>
              <a:rPr lang="en-US" dirty="0" err="1" smtClean="0"/>
              <a:t>univariate</a:t>
            </a:r>
            <a:r>
              <a:rPr lang="en-US" dirty="0" smtClean="0"/>
              <a:t> proportions and the correlation coefficient in the </a:t>
            </a:r>
            <a:r>
              <a:rPr lang="en-US" dirty="0" err="1" smtClean="0"/>
              <a:t>bivariate</a:t>
            </a:r>
            <a:r>
              <a:rPr lang="en-US" dirty="0" smtClean="0"/>
              <a:t> case.  </a:t>
            </a:r>
          </a:p>
          <a:p>
            <a:r>
              <a:rPr lang="en-US" dirty="0" smtClean="0"/>
              <a:t>Ps are not unique for more than 3 dimensions.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49791" y="3695503"/>
          <a:ext cx="7239001" cy="249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1676401"/>
                <a:gridCol w="1628775"/>
                <a:gridCol w="1266825"/>
                <a:gridCol w="1447800"/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dirty="0" smtClean="0"/>
                        <a:t>Correlated Binary Data Example N=200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Random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Efficacy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Response (Y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Occurrence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of AE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Probability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Observed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Value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=0.75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=151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=0.05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=7</a:t>
                      </a:r>
                      <a:endParaRPr lang="en-US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=0.10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=19</a:t>
                      </a:r>
                      <a:endParaRPr lang="en-US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=0.10</a:t>
                      </a:r>
                      <a:endParaRPr lang="en-US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=23</a:t>
                      </a:r>
                      <a:endParaRPr lang="en-US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Obey all the rules</a:t>
            </a:r>
          </a:p>
          <a:p>
            <a:r>
              <a:rPr lang="en-US" dirty="0" smtClean="0"/>
              <a:t>The user-specified correlation matrix should be supported by historical data or valid assumptions</a:t>
            </a:r>
          </a:p>
          <a:p>
            <a:r>
              <a:rPr lang="en-US" dirty="0" smtClean="0"/>
              <a:t>Consider assessing the sensitivity of the simulation to various correlation structures</a:t>
            </a:r>
          </a:p>
          <a:p>
            <a:r>
              <a:rPr lang="en-US" dirty="0" smtClean="0"/>
              <a:t>Check what you’ve created!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https://encrypted-tbn1.gstatic.com/images?q=tbn:ANd9GcQSEKSX0CZl4GQShy7xpU7xf22gRZRhaIc8f3qRtq-rvVSWS5DiL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0320" y="4510140"/>
            <a:ext cx="1431924" cy="17030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strike="sngStrike" dirty="0" smtClean="0"/>
              <a:t>post-hoc</a:t>
            </a:r>
            <a:r>
              <a:rPr lang="en-US" dirty="0" smtClean="0"/>
              <a:t> post-mortem analysis: </a:t>
            </a:r>
            <a:br>
              <a:rPr lang="en-US" dirty="0" smtClean="0"/>
            </a:br>
            <a:r>
              <a:rPr lang="en-US" dirty="0" smtClean="0"/>
              <a:t>an application</a:t>
            </a:r>
            <a:br>
              <a:rPr lang="en-US" dirty="0" smtClean="0"/>
            </a:br>
            <a:r>
              <a:rPr lang="en-US" dirty="0" smtClean="0"/>
              <a:t>using simulated correlated endpoints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Study conclusion: Retain the null</a:t>
            </a:r>
          </a:p>
          <a:p>
            <a:pPr lvl="1"/>
            <a:r>
              <a:rPr lang="en-US" dirty="0" smtClean="0"/>
              <a:t>Follow-up: Well, what is the likelihood that of the 15 primary and secondary endpoints we studied, 12 yielded estimates on the favorable side of the null?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Back of the envelope calculation:</a:t>
            </a:r>
          </a:p>
          <a:p>
            <a:pPr lvl="1"/>
            <a:r>
              <a:rPr lang="en-US" dirty="0" smtClean="0"/>
              <a:t>Appeal to the binomial distribution</a:t>
            </a:r>
          </a:p>
          <a:p>
            <a:pPr lvl="2"/>
            <a:r>
              <a:rPr lang="en-US" dirty="0" smtClean="0"/>
              <a:t>N=15, p=0.5: P(X &gt; 11) = 0.01757812</a:t>
            </a:r>
          </a:p>
          <a:p>
            <a:endParaRPr lang="en-US" dirty="0" smtClean="0"/>
          </a:p>
          <a:p>
            <a:r>
              <a:rPr lang="en-US" dirty="0" smtClean="0"/>
              <a:t>Critique: These are not independent coin flips!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Investigation Via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 = log(HR), an estimate of 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 based on m events is distributed approximately as:</a:t>
            </a:r>
          </a:p>
          <a:p>
            <a:endParaRPr lang="en-US" dirty="0" smtClean="0"/>
          </a:p>
          <a:p>
            <a:r>
              <a:rPr lang="en-US" dirty="0" smtClean="0"/>
              <a:t>In k dimensions, consider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Where </a:t>
            </a:r>
            <a:r>
              <a:rPr lang="en-US" b="1" dirty="0" smtClean="0"/>
              <a:t>D</a:t>
            </a:r>
            <a:r>
              <a:rPr lang="en-US" dirty="0" smtClean="0"/>
              <a:t> is a diagonal matrix holding 4/m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 is a specified correlation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57258" y="2482215"/>
          <a:ext cx="2257425" cy="420688"/>
        </p:xfrm>
        <a:graphic>
          <a:graphicData uri="http://schemas.openxmlformats.org/presentationml/2006/ole">
            <p:oleObj spid="_x0000_s2071554" name="Equation" r:id="rId3" imgW="1295280" imgH="241200" progId="Equation.3">
              <p:embed/>
            </p:oleObj>
          </a:graphicData>
        </a:graphic>
      </p:graphicFrame>
      <p:graphicFrame>
        <p:nvGraphicFramePr>
          <p:cNvPr id="2055171" name="Object 3"/>
          <p:cNvGraphicFramePr>
            <a:graphicFrameLocks noChangeAspect="1"/>
          </p:cNvGraphicFramePr>
          <p:nvPr/>
        </p:nvGraphicFramePr>
        <p:xfrm>
          <a:off x="2914650" y="3501073"/>
          <a:ext cx="2941638" cy="419100"/>
        </p:xfrm>
        <a:graphic>
          <a:graphicData uri="http://schemas.openxmlformats.org/presentationml/2006/ole">
            <p:oleObj spid="_x0000_s2071555" name="Equation" r:id="rId4" imgW="168876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Simulation Plan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j in {0, .05, …, .9} Repeat: </a:t>
            </a:r>
          </a:p>
          <a:p>
            <a:pPr lvl="1"/>
            <a:r>
              <a:rPr lang="en-US" dirty="0" smtClean="0"/>
              <a:t>Randomly generate </a:t>
            </a:r>
            <a:r>
              <a:rPr lang="en-US" dirty="0" err="1" smtClean="0"/>
              <a:t>MVN</a:t>
            </a:r>
            <a:r>
              <a:rPr lang="en-US" baseline="-25000" dirty="0" err="1" smtClean="0"/>
              <a:t>k</a:t>
            </a:r>
            <a:r>
              <a:rPr lang="en-US" dirty="0" smtClean="0"/>
              <a:t>(</a:t>
            </a:r>
            <a:r>
              <a:rPr lang="en-US" b="1" dirty="0" smtClean="0"/>
              <a:t>0</a:t>
            </a:r>
            <a:r>
              <a:rPr lang="en-US" dirty="0" smtClean="0"/>
              <a:t>, </a:t>
            </a:r>
            <a:r>
              <a:rPr lang="en-US" b="1" dirty="0" err="1" smtClean="0"/>
              <a:t>DR</a:t>
            </a:r>
            <a:r>
              <a:rPr lang="en-US" b="1" baseline="-25000" dirty="0" err="1" smtClean="0"/>
              <a:t>j</a:t>
            </a:r>
            <a:r>
              <a:rPr lang="en-US" b="1" dirty="0" err="1" smtClean="0"/>
              <a:t>D</a:t>
            </a:r>
            <a:r>
              <a:rPr lang="en-US" dirty="0" smtClean="0"/>
              <a:t>’)</a:t>
            </a:r>
          </a:p>
          <a:p>
            <a:pPr lvl="1"/>
            <a:r>
              <a:rPr lang="en-US" dirty="0" smtClean="0"/>
              <a:t>Count number of components &lt; 0 [HR &lt; 1]</a:t>
            </a:r>
          </a:p>
          <a:p>
            <a:endParaRPr lang="en-US" dirty="0" smtClean="0"/>
          </a:p>
          <a:p>
            <a:r>
              <a:rPr lang="en-US" dirty="0" smtClean="0"/>
              <a:t>Compute the </a:t>
            </a:r>
            <a:r>
              <a:rPr lang="en-US" dirty="0" err="1" smtClean="0"/>
              <a:t>eCDF</a:t>
            </a:r>
            <a:r>
              <a:rPr lang="en-US" dirty="0" smtClean="0"/>
              <a:t> for ‘# of HRs among 15 &lt; 1’</a:t>
            </a:r>
          </a:p>
          <a:p>
            <a:r>
              <a:rPr lang="en-US" dirty="0" smtClean="0"/>
              <a:t>Contrast with Naïve Binomial Example (accomplished when j = 0!)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of </a:t>
            </a:r>
            <a:r>
              <a:rPr lang="en-US" dirty="0" err="1" smtClean="0"/>
              <a:t>eCDFs</a:t>
            </a:r>
            <a:r>
              <a:rPr lang="en-US" dirty="0" smtClean="0"/>
              <a:t> as correlation increases</a:t>
            </a:r>
            <a:endParaRPr lang="en-US" dirty="0"/>
          </a:p>
        </p:txBody>
      </p:sp>
      <p:pic>
        <p:nvPicPr>
          <p:cNvPr id="205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0133"/>
            <a:ext cx="76200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of P(X &gt; 11) as correlation increases</a:t>
            </a:r>
            <a:endParaRPr lang="en-US" dirty="0"/>
          </a:p>
        </p:txBody>
      </p:sp>
      <p:pic>
        <p:nvPicPr>
          <p:cNvPr id="205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680" y="1121093"/>
            <a:ext cx="76200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01317" y="5174734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Sanity check 1:</a:t>
            </a:r>
          </a:p>
          <a:p>
            <a:pPr algn="ctr"/>
            <a:r>
              <a:rPr lang="en-US" dirty="0" smtClean="0"/>
              <a:t>P(X &gt; 11) = 0.01757812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788160" y="5527040"/>
            <a:ext cx="32512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80160" y="1696720"/>
            <a:ext cx="6593840" cy="101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016240" y="1859280"/>
            <a:ext cx="10160" cy="39420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406640" y="1757680"/>
            <a:ext cx="589280" cy="67056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11161" y="1821934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Sanity check 2: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Last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Colleague: This was a helpful exercise, could you repeat this with </a:t>
            </a:r>
            <a:r>
              <a:rPr lang="en-US" i="1" u="sng" dirty="0" smtClean="0"/>
              <a:t>my </a:t>
            </a:r>
            <a:r>
              <a:rPr lang="en-US" u="sng" dirty="0" smtClean="0"/>
              <a:t>correlation matrix</a:t>
            </a:r>
            <a:r>
              <a:rPr lang="en-US" dirty="0" smtClean="0"/>
              <a:t> – this should better reflect reality: </a:t>
            </a:r>
            <a:r>
              <a:rPr lang="en-US" b="1" dirty="0" err="1" smtClean="0"/>
              <a:t>R</a:t>
            </a:r>
            <a:r>
              <a:rPr lang="en-US" b="1" baseline="-25000" dirty="0" err="1" smtClean="0"/>
              <a:t>colleague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Recall the rules</a:t>
            </a:r>
          </a:p>
          <a:p>
            <a:pPr lvl="1"/>
            <a:r>
              <a:rPr lang="en-US" dirty="0" smtClean="0"/>
              <a:t>Reply: Alas, your correlation matrix wasn’t </a:t>
            </a:r>
            <a:r>
              <a:rPr lang="en-US" u="sng" dirty="0" smtClean="0"/>
              <a:t>positive definite</a:t>
            </a:r>
            <a:r>
              <a:rPr lang="en-US" dirty="0" smtClean="0"/>
              <a:t>. Here are results using this modification to your original: </a:t>
            </a:r>
            <a:r>
              <a:rPr lang="en-US" b="1" dirty="0" err="1" smtClean="0"/>
              <a:t>R</a:t>
            </a:r>
            <a:r>
              <a:rPr lang="en-US" b="1" baseline="-25000" dirty="0" err="1" smtClean="0"/>
              <a:t>alternate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Motivation for Simulation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Importance Sampling, Rejection Sampling and Metropolis Hastings Simplified</a:t>
            </a:r>
            <a:br>
              <a:rPr lang="en-GB" dirty="0" smtClean="0"/>
            </a:b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Simulation as a tool in the </a:t>
            </a:r>
            <a:br>
              <a:rPr lang="en-GB" dirty="0" smtClean="0"/>
            </a:br>
            <a:r>
              <a:rPr lang="en-GB" dirty="0" smtClean="0"/>
              <a:t>problem solving/modelling cycle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970248" y="1223329"/>
            <a:ext cx="5199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3550" indent="-463550">
              <a:spcBef>
                <a:spcPts val="0"/>
              </a:spcBef>
            </a:pPr>
            <a:r>
              <a:rPr lang="en-GB" sz="2400" dirty="0" smtClean="0">
                <a:solidFill>
                  <a:srgbClr val="FF0000"/>
                </a:solidFill>
              </a:rPr>
              <a:t>Overall Objective: Make Wise a Decision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2679354" y="1731907"/>
            <a:ext cx="3777119" cy="4483228"/>
            <a:chOff x="2585092" y="1646622"/>
            <a:chExt cx="4010025" cy="4759674"/>
          </a:xfrm>
        </p:grpSpPr>
        <p:pic>
          <p:nvPicPr>
            <p:cNvPr id="8" name="Picture 2" descr="http://www.indiana.edu/%7Ehmathmod/mathmodcycle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85092" y="1646622"/>
              <a:ext cx="4010025" cy="4759674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3732224" y="2286002"/>
              <a:ext cx="1765367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Environmental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Issues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Tools/Expertise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Literature</a:t>
              </a:r>
            </a:p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Similar Problems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 Sampling Demo</a:t>
            </a:r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12800" y="1158240"/>
            <a:ext cx="1788160" cy="4978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0" name="Flowchart: Decision 9"/>
          <p:cNvSpPr/>
          <p:nvPr/>
        </p:nvSpPr>
        <p:spPr>
          <a:xfrm>
            <a:off x="812800" y="2143760"/>
            <a:ext cx="1778000" cy="1615440"/>
          </a:xfrm>
          <a:prstGeom prst="flowChartDecisi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Rare Event 1/1000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2"/>
            <a:endCxn id="10" idx="0"/>
          </p:cNvCxnSpPr>
          <p:nvPr/>
        </p:nvCxnSpPr>
        <p:spPr>
          <a:xfrm flipH="1">
            <a:off x="1701800" y="1656080"/>
            <a:ext cx="5080" cy="487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/>
          <p:cNvSpPr/>
          <p:nvPr/>
        </p:nvSpPr>
        <p:spPr>
          <a:xfrm>
            <a:off x="3393440" y="25095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Complicated Action</a:t>
            </a:r>
            <a:endParaRPr lang="en-US" dirty="0"/>
          </a:p>
        </p:txBody>
      </p:sp>
      <p:sp>
        <p:nvSpPr>
          <p:cNvPr id="22" name="Flowchart: Alternate Process 21"/>
          <p:cNvSpPr/>
          <p:nvPr/>
        </p:nvSpPr>
        <p:spPr>
          <a:xfrm>
            <a:off x="3393440" y="36271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Another Complicated Action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3"/>
            <a:endCxn id="21" idx="1"/>
          </p:cNvCxnSpPr>
          <p:nvPr/>
        </p:nvCxnSpPr>
        <p:spPr>
          <a:xfrm>
            <a:off x="2590800" y="2951480"/>
            <a:ext cx="802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2"/>
            <a:endCxn id="22" idx="1"/>
          </p:cNvCxnSpPr>
          <p:nvPr/>
        </p:nvCxnSpPr>
        <p:spPr>
          <a:xfrm rot="16200000" flipH="1">
            <a:off x="2392680" y="3068320"/>
            <a:ext cx="309880" cy="16916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Alternate Process 28"/>
          <p:cNvSpPr/>
          <p:nvPr/>
        </p:nvSpPr>
        <p:spPr>
          <a:xfrm>
            <a:off x="5608320" y="249936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Result</a:t>
            </a:r>
            <a:endParaRPr lang="en-US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5588000" y="361696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Another Result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1" idx="3"/>
            <a:endCxn id="29" idx="1"/>
          </p:cNvCxnSpPr>
          <p:nvPr/>
        </p:nvCxnSpPr>
        <p:spPr>
          <a:xfrm flipV="1">
            <a:off x="4937760" y="2941320"/>
            <a:ext cx="67056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  <a:endCxn id="30" idx="1"/>
          </p:cNvCxnSpPr>
          <p:nvPr/>
        </p:nvCxnSpPr>
        <p:spPr>
          <a:xfrm flipV="1">
            <a:off x="4937760" y="4058920"/>
            <a:ext cx="65024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97520" y="1798320"/>
            <a:ext cx="20320" cy="22250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717040" y="1798320"/>
            <a:ext cx="6370320" cy="101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9" idx="3"/>
          </p:cNvCxnSpPr>
          <p:nvPr/>
        </p:nvCxnSpPr>
        <p:spPr>
          <a:xfrm>
            <a:off x="7152640" y="2941320"/>
            <a:ext cx="955040" cy="5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0" idx="3"/>
          </p:cNvCxnSpPr>
          <p:nvPr/>
        </p:nvCxnSpPr>
        <p:spPr>
          <a:xfrm flipV="1">
            <a:off x="7132320" y="4053840"/>
            <a:ext cx="995680" cy="5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5400000">
            <a:off x="7762240" y="2905760"/>
            <a:ext cx="1270000" cy="497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/>
              <a:t>Repeat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22880" y="2702560"/>
            <a:ext cx="467360" cy="28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smtClean="0"/>
              <a:t>NO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113280" y="3779520"/>
            <a:ext cx="843280" cy="355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smtClean="0"/>
              <a:t>YES</a:t>
            </a:r>
          </a:p>
        </p:txBody>
      </p:sp>
      <p:sp>
        <p:nvSpPr>
          <p:cNvPr id="110" name="Right Arrow 109"/>
          <p:cNvSpPr/>
          <p:nvPr/>
        </p:nvSpPr>
        <p:spPr>
          <a:xfrm>
            <a:off x="1950720" y="4998720"/>
            <a:ext cx="1798320" cy="6807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870960" y="4805680"/>
            <a:ext cx="2580640" cy="132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 smtClean="0"/>
              <a:t>Overall Simulation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 Sampling Demo</a:t>
            </a:r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12800" y="1158240"/>
            <a:ext cx="1788160" cy="4978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0" name="Flowchart: Decision 9"/>
          <p:cNvSpPr/>
          <p:nvPr/>
        </p:nvSpPr>
        <p:spPr>
          <a:xfrm>
            <a:off x="812800" y="2143760"/>
            <a:ext cx="1778000" cy="1615440"/>
          </a:xfrm>
          <a:prstGeom prst="flowChartDecisi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Non-Rare Event 1/2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2"/>
            <a:endCxn id="10" idx="0"/>
          </p:cNvCxnSpPr>
          <p:nvPr/>
        </p:nvCxnSpPr>
        <p:spPr>
          <a:xfrm flipH="1">
            <a:off x="1701800" y="1656080"/>
            <a:ext cx="5080" cy="487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/>
          <p:cNvSpPr/>
          <p:nvPr/>
        </p:nvSpPr>
        <p:spPr>
          <a:xfrm>
            <a:off x="3393440" y="25095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Complicated Action</a:t>
            </a:r>
            <a:endParaRPr lang="en-US" dirty="0"/>
          </a:p>
        </p:txBody>
      </p:sp>
      <p:sp>
        <p:nvSpPr>
          <p:cNvPr id="22" name="Flowchart: Alternate Process 21"/>
          <p:cNvSpPr/>
          <p:nvPr/>
        </p:nvSpPr>
        <p:spPr>
          <a:xfrm>
            <a:off x="3393440" y="36271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Another Complicated Action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3"/>
            <a:endCxn id="21" idx="1"/>
          </p:cNvCxnSpPr>
          <p:nvPr/>
        </p:nvCxnSpPr>
        <p:spPr>
          <a:xfrm>
            <a:off x="2590800" y="2951480"/>
            <a:ext cx="802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2"/>
            <a:endCxn id="22" idx="1"/>
          </p:cNvCxnSpPr>
          <p:nvPr/>
        </p:nvCxnSpPr>
        <p:spPr>
          <a:xfrm rot="16200000" flipH="1">
            <a:off x="2392680" y="3068320"/>
            <a:ext cx="309880" cy="16916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Alternate Process 28"/>
          <p:cNvSpPr/>
          <p:nvPr/>
        </p:nvSpPr>
        <p:spPr>
          <a:xfrm>
            <a:off x="5608320" y="249936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Result</a:t>
            </a:r>
            <a:endParaRPr lang="en-US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5588000" y="361696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Another Result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1" idx="3"/>
            <a:endCxn id="29" idx="1"/>
          </p:cNvCxnSpPr>
          <p:nvPr/>
        </p:nvCxnSpPr>
        <p:spPr>
          <a:xfrm flipV="1">
            <a:off x="4937760" y="2941320"/>
            <a:ext cx="67056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  <a:endCxn id="30" idx="1"/>
          </p:cNvCxnSpPr>
          <p:nvPr/>
        </p:nvCxnSpPr>
        <p:spPr>
          <a:xfrm flipV="1">
            <a:off x="4937760" y="4058920"/>
            <a:ext cx="650240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97520" y="1798320"/>
            <a:ext cx="20320" cy="22555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717040" y="1798320"/>
            <a:ext cx="6370320" cy="101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9" idx="3"/>
          </p:cNvCxnSpPr>
          <p:nvPr/>
        </p:nvCxnSpPr>
        <p:spPr>
          <a:xfrm>
            <a:off x="7152640" y="2941320"/>
            <a:ext cx="955040" cy="5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0" idx="3"/>
          </p:cNvCxnSpPr>
          <p:nvPr/>
        </p:nvCxnSpPr>
        <p:spPr>
          <a:xfrm flipV="1">
            <a:off x="7132320" y="4053840"/>
            <a:ext cx="995680" cy="5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5400000">
            <a:off x="7762240" y="2905760"/>
            <a:ext cx="1270000" cy="497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/>
              <a:t>Repeat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22880" y="2702560"/>
            <a:ext cx="467360" cy="28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smtClean="0"/>
              <a:t>NO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113280" y="3779520"/>
            <a:ext cx="843280" cy="355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smtClean="0"/>
              <a:t>YES</a:t>
            </a:r>
          </a:p>
        </p:txBody>
      </p:sp>
      <p:sp>
        <p:nvSpPr>
          <p:cNvPr id="110" name="Right Arrow 109"/>
          <p:cNvSpPr/>
          <p:nvPr/>
        </p:nvSpPr>
        <p:spPr>
          <a:xfrm>
            <a:off x="5567680" y="5039360"/>
            <a:ext cx="863600" cy="68072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02400" y="4785360"/>
            <a:ext cx="1828800" cy="132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 smtClean="0"/>
              <a:t>Overall Simulation Result</a:t>
            </a:r>
          </a:p>
        </p:txBody>
      </p:sp>
      <p:sp>
        <p:nvSpPr>
          <p:cNvPr id="25" name="Flowchart: Alternate Process 24"/>
          <p:cNvSpPr/>
          <p:nvPr/>
        </p:nvSpPr>
        <p:spPr>
          <a:xfrm>
            <a:off x="1117600" y="49479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999 X </a:t>
            </a:r>
          </a:p>
          <a:p>
            <a:pPr algn="ctr"/>
            <a:r>
              <a:rPr lang="en-US" dirty="0" smtClean="0"/>
              <a:t>One Result</a:t>
            </a:r>
            <a:endParaRPr lang="en-US" dirty="0"/>
          </a:p>
        </p:txBody>
      </p:sp>
      <p:sp>
        <p:nvSpPr>
          <p:cNvPr id="26" name="Flowchart: Alternate Process 25"/>
          <p:cNvSpPr/>
          <p:nvPr/>
        </p:nvSpPr>
        <p:spPr>
          <a:xfrm>
            <a:off x="3881120" y="4947920"/>
            <a:ext cx="1544320" cy="883920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Another Result</a:t>
            </a:r>
            <a:endParaRPr lang="en-US" dirty="0"/>
          </a:p>
        </p:txBody>
      </p:sp>
      <p:sp>
        <p:nvSpPr>
          <p:cNvPr id="28" name="Cross 27"/>
          <p:cNvSpPr/>
          <p:nvPr/>
        </p:nvSpPr>
        <p:spPr>
          <a:xfrm>
            <a:off x="2987040" y="5049520"/>
            <a:ext cx="619760" cy="680720"/>
          </a:xfrm>
          <a:prstGeom prst="plus">
            <a:avLst>
              <a:gd name="adj" fmla="val 348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 Sampling</a:t>
            </a:r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12800" y="1158240"/>
            <a:ext cx="1788160" cy="4978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2"/>
            <a:endCxn id="2200585" idx="0"/>
          </p:cNvCxnSpPr>
          <p:nvPr/>
        </p:nvCxnSpPr>
        <p:spPr>
          <a:xfrm>
            <a:off x="1706880" y="1656080"/>
            <a:ext cx="11249" cy="14644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Alternate Process 21"/>
          <p:cNvSpPr/>
          <p:nvPr/>
        </p:nvSpPr>
        <p:spPr>
          <a:xfrm>
            <a:off x="5181601" y="2133599"/>
            <a:ext cx="1701074" cy="3701143"/>
          </a:xfrm>
          <a:prstGeom prst="flowChartAlternateProcess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Spectrum of Complicated Actions and their Associated Results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1717041" y="1808480"/>
            <a:ext cx="4335416" cy="203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0585" name="Picture 9" descr="C:\Users\dab75027\AppData\Local\Microsoft\Windows\Temporary Internet Files\Content.IE5\TYVQ9054\MC900441731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286" y="3120570"/>
            <a:ext cx="1585685" cy="1585685"/>
          </a:xfrm>
          <a:prstGeom prst="rect">
            <a:avLst/>
          </a:prstGeom>
          <a:noFill/>
        </p:spPr>
      </p:pic>
      <p:cxnSp>
        <p:nvCxnSpPr>
          <p:cNvPr id="63" name="Straight Arrow Connector 62"/>
          <p:cNvCxnSpPr>
            <a:stCxn id="2200585" idx="3"/>
          </p:cNvCxnSpPr>
          <p:nvPr/>
        </p:nvCxnSpPr>
        <p:spPr>
          <a:xfrm flipV="1">
            <a:off x="2510971" y="2336800"/>
            <a:ext cx="2583543" cy="1576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200585" idx="3"/>
          </p:cNvCxnSpPr>
          <p:nvPr/>
        </p:nvCxnSpPr>
        <p:spPr>
          <a:xfrm flipV="1">
            <a:off x="2510971" y="2764971"/>
            <a:ext cx="2576287" cy="1148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200585" idx="3"/>
          </p:cNvCxnSpPr>
          <p:nvPr/>
        </p:nvCxnSpPr>
        <p:spPr>
          <a:xfrm>
            <a:off x="2510971" y="3913413"/>
            <a:ext cx="2569029" cy="1703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00585" idx="3"/>
          </p:cNvCxnSpPr>
          <p:nvPr/>
        </p:nvCxnSpPr>
        <p:spPr>
          <a:xfrm flipV="1">
            <a:off x="2510971" y="3367314"/>
            <a:ext cx="2569029" cy="546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200585" idx="3"/>
          </p:cNvCxnSpPr>
          <p:nvPr/>
        </p:nvCxnSpPr>
        <p:spPr>
          <a:xfrm>
            <a:off x="2510971" y="3913413"/>
            <a:ext cx="2510972" cy="54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200585" idx="3"/>
          </p:cNvCxnSpPr>
          <p:nvPr/>
        </p:nvCxnSpPr>
        <p:spPr>
          <a:xfrm>
            <a:off x="2510971" y="3913413"/>
            <a:ext cx="2510972" cy="615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69029" y="3918857"/>
            <a:ext cx="2481942" cy="1161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22" idx="0"/>
          </p:cNvCxnSpPr>
          <p:nvPr/>
        </p:nvCxnSpPr>
        <p:spPr>
          <a:xfrm flipH="1" flipV="1">
            <a:off x="6023429" y="1814286"/>
            <a:ext cx="8709" cy="319313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495039" y="1367246"/>
            <a:ext cx="1270000" cy="497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/>
              <a:t>Repeat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656114" y="2288901"/>
            <a:ext cx="1593668" cy="8026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b="1" i="1" dirty="0" smtClean="0"/>
              <a:t>Alter the distribution</a:t>
            </a:r>
          </a:p>
        </p:txBody>
      </p:sp>
      <p:pic>
        <p:nvPicPr>
          <p:cNvPr id="2200586" name="Picture 10" descr="C:\Users\dab75027\AppData\Local\Microsoft\Windows\Temporary Internet Files\Content.IE5\X033CNXS\MC900433909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9150" y="1947636"/>
            <a:ext cx="1714500" cy="1714500"/>
          </a:xfrm>
          <a:prstGeom prst="rect">
            <a:avLst/>
          </a:prstGeom>
          <a:noFill/>
        </p:spPr>
      </p:pic>
      <p:sp>
        <p:nvSpPr>
          <p:cNvPr id="97" name="TextBox 96"/>
          <p:cNvSpPr txBox="1"/>
          <p:nvPr/>
        </p:nvSpPr>
        <p:spPr>
          <a:xfrm>
            <a:off x="7206343" y="3529872"/>
            <a:ext cx="1937657" cy="1579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b="1" i="1" dirty="0" smtClean="0"/>
              <a:t>Compute an appropriately weighted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ChangeArrowheads="1"/>
          </p:cNvSpPr>
          <p:nvPr/>
        </p:nvSpPr>
        <p:spPr bwMode="auto">
          <a:xfrm>
            <a:off x="914400" y="304800"/>
            <a:ext cx="1828800" cy="18288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2771" name="AutoShape 3"/>
          <p:cNvCxnSpPr>
            <a:cxnSpLocks noChangeShapeType="1"/>
            <a:stCxn id="32770" idx="2"/>
          </p:cNvCxnSpPr>
          <p:nvPr/>
        </p:nvCxnSpPr>
        <p:spPr bwMode="auto">
          <a:xfrm flipH="1">
            <a:off x="1812925" y="2133600"/>
            <a:ext cx="15875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772" name="AutoShape 4"/>
          <p:cNvCxnSpPr>
            <a:cxnSpLocks noChangeShapeType="1"/>
            <a:stCxn id="32770" idx="3"/>
          </p:cNvCxnSpPr>
          <p:nvPr/>
        </p:nvCxnSpPr>
        <p:spPr bwMode="auto">
          <a:xfrm>
            <a:off x="2743200" y="1219200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773" name="AutoShape 5"/>
          <p:cNvCxnSpPr>
            <a:cxnSpLocks noChangeShapeType="1"/>
          </p:cNvCxnSpPr>
          <p:nvPr/>
        </p:nvCxnSpPr>
        <p:spPr bwMode="auto">
          <a:xfrm>
            <a:off x="2743200" y="3581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667000" y="914400"/>
            <a:ext cx="762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Yes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590800" y="3581400"/>
            <a:ext cx="762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Yes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752600" y="2133600"/>
            <a:ext cx="533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1295400" y="522514"/>
            <a:ext cx="106680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Late asthma response </a:t>
            </a:r>
            <a:r>
              <a:rPr lang="en-US" dirty="0"/>
              <a:t>less than 50%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1295400" y="2895600"/>
            <a:ext cx="990600" cy="119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LAR better than PBO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 rot="-2780766">
            <a:off x="337343" y="500857"/>
            <a:ext cx="176371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XX% Bayes Prob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914400" y="2667000"/>
            <a:ext cx="1828800" cy="18288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AutoShape 13"/>
          <p:cNvSpPr>
            <a:spLocks noChangeArrowheads="1"/>
          </p:cNvSpPr>
          <p:nvPr/>
        </p:nvSpPr>
        <p:spPr bwMode="auto">
          <a:xfrm>
            <a:off x="3429000" y="914400"/>
            <a:ext cx="1295400" cy="685800"/>
          </a:xfrm>
          <a:prstGeom prst="flowChartProcess">
            <a:avLst/>
          </a:prstGeom>
          <a:solidFill>
            <a:srgbClr val="00CC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3429000" y="914400"/>
            <a:ext cx="13716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Go to Phase 3</a:t>
            </a:r>
            <a:endParaRPr lang="en-US" sz="2000" dirty="0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1262742" y="2754086"/>
            <a:ext cx="121920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Late asthma response </a:t>
            </a:r>
            <a:r>
              <a:rPr lang="en-US" dirty="0"/>
              <a:t>better than PBO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>
            <a:off x="1828800" y="4495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838200" y="5257800"/>
            <a:ext cx="1981200" cy="838200"/>
          </a:xfrm>
          <a:prstGeom prst="rect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838200" y="5334000"/>
            <a:ext cx="198120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Do NOT </a:t>
            </a:r>
            <a:r>
              <a:rPr lang="en-US" dirty="0" smtClean="0"/>
              <a:t>Go to Phase 3</a:t>
            </a:r>
            <a:endParaRPr lang="en-US" dirty="0"/>
          </a:p>
        </p:txBody>
      </p:sp>
      <p:sp>
        <p:nvSpPr>
          <p:cNvPr id="32787" name="AutoShape 19"/>
          <p:cNvSpPr>
            <a:spLocks noChangeArrowheads="1"/>
          </p:cNvSpPr>
          <p:nvPr/>
        </p:nvSpPr>
        <p:spPr bwMode="auto">
          <a:xfrm>
            <a:off x="3276600" y="2743200"/>
            <a:ext cx="1644650" cy="1644650"/>
          </a:xfrm>
          <a:prstGeom prst="flowChartDecision">
            <a:avLst/>
          </a:prstGeom>
          <a:solidFill>
            <a:srgbClr val="F5FB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3490686" y="3178629"/>
            <a:ext cx="1295400" cy="1190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EOS or PC</a:t>
            </a:r>
            <a:r>
              <a:rPr lang="en-US" baseline="-25000" dirty="0"/>
              <a:t>20</a:t>
            </a:r>
            <a:r>
              <a:rPr lang="en-US" dirty="0"/>
              <a:t> better than PBO</a:t>
            </a:r>
          </a:p>
        </p:txBody>
      </p:sp>
      <p:sp>
        <p:nvSpPr>
          <p:cNvPr id="32789" name="Line 21"/>
          <p:cNvSpPr>
            <a:spLocks noChangeShapeType="1"/>
          </p:cNvSpPr>
          <p:nvPr/>
        </p:nvSpPr>
        <p:spPr bwMode="auto">
          <a:xfrm flipV="1">
            <a:off x="4114800" y="1600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3962400" y="2057400"/>
            <a:ext cx="762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Yes</a:t>
            </a:r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>
            <a:off x="4114800" y="4343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 flipH="1">
            <a:off x="2819400" y="5562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860" name="Group 92"/>
          <p:cNvGraphicFramePr>
            <a:graphicFrameLocks noGrp="1"/>
          </p:cNvGraphicFramePr>
          <p:nvPr/>
        </p:nvGraphicFramePr>
        <p:xfrm>
          <a:off x="5029200" y="381000"/>
          <a:ext cx="3810000" cy="4953003"/>
        </p:xfrm>
        <a:graphic>
          <a:graphicData uri="http://schemas.openxmlformats.org/drawingml/2006/table">
            <a:tbl>
              <a:tblPr/>
              <a:tblGrid>
                <a:gridCol w="1227138"/>
                <a:gridCol w="768350"/>
                <a:gridCol w="1814512"/>
              </a:tblGrid>
              <a:tr h="68897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Simulated Probability we would go to phase 3 for various compounds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Drug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Prob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Reference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fluticasone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98.2%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Palmqvist_2005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budesonide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97.7%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Leigh_2002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xolair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94.6%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Rensen_2008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montelukast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69.6%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Leigh_2002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pranlukast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63.5%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Obase_1998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XXX-999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XXX%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STUDY200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roflumilast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19.5%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Schalkwyk_2005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IL-5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2.9%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Palmqvist_2005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PBO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0.9%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S Sans Serif" charset="0"/>
                        </a:rPr>
                        <a:t>STUDY200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41" name="Text Box 73"/>
          <p:cNvSpPr txBox="1">
            <a:spLocks noChangeArrowheads="1"/>
          </p:cNvSpPr>
          <p:nvPr/>
        </p:nvSpPr>
        <p:spPr bwMode="auto">
          <a:xfrm>
            <a:off x="5359400" y="5461000"/>
            <a:ext cx="31242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Overall Decision Tree to be used to assess </a:t>
            </a:r>
            <a:r>
              <a:rPr lang="en-US" dirty="0" smtClean="0"/>
              <a:t>rank the compound among others in the same therapeutic area</a:t>
            </a:r>
            <a:endParaRPr lang="en-US" dirty="0"/>
          </a:p>
        </p:txBody>
      </p:sp>
      <p:sp>
        <p:nvSpPr>
          <p:cNvPr id="32842" name="Text Box 74"/>
          <p:cNvSpPr txBox="1">
            <a:spLocks noChangeArrowheads="1"/>
          </p:cNvSpPr>
          <p:nvPr/>
        </p:nvSpPr>
        <p:spPr bwMode="auto">
          <a:xfrm>
            <a:off x="1828800" y="4648200"/>
            <a:ext cx="533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</a:t>
            </a:r>
          </a:p>
        </p:txBody>
      </p:sp>
      <p:sp>
        <p:nvSpPr>
          <p:cNvPr id="32843" name="Text Box 75"/>
          <p:cNvSpPr txBox="1">
            <a:spLocks noChangeArrowheads="1"/>
          </p:cNvSpPr>
          <p:nvPr/>
        </p:nvSpPr>
        <p:spPr bwMode="auto">
          <a:xfrm>
            <a:off x="3505200" y="5181600"/>
            <a:ext cx="5334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</a:t>
            </a:r>
          </a:p>
        </p:txBody>
      </p:sp>
      <p:sp>
        <p:nvSpPr>
          <p:cNvPr id="32844" name="Text Box 76"/>
          <p:cNvSpPr txBox="1">
            <a:spLocks noChangeArrowheads="1"/>
          </p:cNvSpPr>
          <p:nvPr/>
        </p:nvSpPr>
        <p:spPr bwMode="auto">
          <a:xfrm rot="-2780766">
            <a:off x="337343" y="2863057"/>
            <a:ext cx="176371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XX% Bayes Prob</a:t>
            </a:r>
          </a:p>
        </p:txBody>
      </p:sp>
      <p:sp>
        <p:nvSpPr>
          <p:cNvPr id="32845" name="Text Box 77"/>
          <p:cNvSpPr txBox="1">
            <a:spLocks noChangeArrowheads="1"/>
          </p:cNvSpPr>
          <p:nvPr/>
        </p:nvSpPr>
        <p:spPr bwMode="auto">
          <a:xfrm rot="-2780766">
            <a:off x="2699543" y="2863057"/>
            <a:ext cx="176371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XX% Bayes Prob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Sampling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rare events are important</a:t>
            </a:r>
          </a:p>
          <a:p>
            <a:r>
              <a:rPr lang="en-US" dirty="0" smtClean="0"/>
              <a:t>So we sample them more often that we would usually</a:t>
            </a:r>
          </a:p>
          <a:p>
            <a:r>
              <a:rPr lang="en-US" dirty="0" smtClean="0"/>
              <a:t>Then adjust the final result accordingly</a:t>
            </a:r>
          </a:p>
          <a:p>
            <a:r>
              <a:rPr lang="en-US" dirty="0" smtClean="0"/>
              <a:t>Method can improve the precision of the simulation result in instances where small probabilities are involved</a:t>
            </a:r>
          </a:p>
          <a:p>
            <a:r>
              <a:rPr lang="en-US" dirty="0" smtClean="0"/>
              <a:t>Can greatly reduce the number of simulations needed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43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9144000" cy="687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85520" y="150429"/>
            <a:ext cx="8026400" cy="152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Rejection Sampling: Density function g(x) is easily evaluated, but can not be easily integrated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03086" y="174171"/>
            <a:ext cx="7474857" cy="152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Find a density function f(x) that can be easily sampled from and evaluated that envelopes the target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4578" y="3534771"/>
            <a:ext cx="968991" cy="723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g(x)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1438" y="2458872"/>
            <a:ext cx="968991" cy="723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7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-8097"/>
            <a:ext cx="9144001" cy="686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23582" y="191069"/>
            <a:ext cx="7519917" cy="152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Sample 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 from f(x) and compute g(x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)/f(x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227093" y="1146412"/>
            <a:ext cx="0" cy="42444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62131" y="1230574"/>
            <a:ext cx="968991" cy="723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f(x</a:t>
            </a:r>
            <a:r>
              <a:rPr lang="en-US" sz="3600" baseline="-25000" dirty="0" smtClean="0">
                <a:solidFill>
                  <a:srgbClr val="000000"/>
                </a:solidFill>
              </a:rPr>
              <a:t>1</a:t>
            </a:r>
            <a:r>
              <a:rPr lang="en-US" sz="36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1115" y="3466532"/>
            <a:ext cx="1160061" cy="723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g(x</a:t>
            </a:r>
            <a:r>
              <a:rPr lang="en-US" sz="3600" baseline="-25000" dirty="0" smtClean="0">
                <a:solidFill>
                  <a:srgbClr val="FF0000"/>
                </a:solidFill>
              </a:rPr>
              <a:t>1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404513" y="1146412"/>
            <a:ext cx="859809" cy="3821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215720" y="3564341"/>
            <a:ext cx="379862" cy="1342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toy example?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How many times can I roll dice before going to jail when playing Monopoly?  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Think about it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Ponder rules and try to derive the distribution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Do it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Actually play the game, collect data, and fit to known distribution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Do it efficiently: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REPEAT {Edit a short program; run program; eat a snack; graph the results; if sufficient insight gained BREAK}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7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-8097"/>
            <a:ext cx="9144001" cy="686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23582" y="191069"/>
            <a:ext cx="7519917" cy="152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Draw random c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 from uniform(0,1) distribution and compare to g(x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)/f(x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).  If c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 &gt; g(x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)/f(x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) then reject x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227093" y="1146412"/>
            <a:ext cx="0" cy="42444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4735773" y="1351129"/>
            <a:ext cx="195163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dirty="0" smtClean="0"/>
              <a:t>Reject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219433" y="3687170"/>
            <a:ext cx="195163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dirty="0" smtClean="0"/>
              <a:t>Accept</a:t>
            </a:r>
          </a:p>
        </p:txBody>
      </p:sp>
      <p:sp>
        <p:nvSpPr>
          <p:cNvPr id="20" name="Oval 19"/>
          <p:cNvSpPr/>
          <p:nvPr/>
        </p:nvSpPr>
        <p:spPr>
          <a:xfrm>
            <a:off x="5145206" y="3616657"/>
            <a:ext cx="191069" cy="15012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2880" y="1524000"/>
            <a:ext cx="2346960" cy="2316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600" dirty="0" smtClean="0"/>
              <a:t>Commonly used for Bayesian analyses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Metropolis-Hastings Simplified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7506" y="1280160"/>
            <a:ext cx="6190893" cy="479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22722" name="Object 2"/>
          <p:cNvGraphicFramePr>
            <a:graphicFrameLocks noChangeAspect="1"/>
          </p:cNvGraphicFramePr>
          <p:nvPr/>
        </p:nvGraphicFramePr>
        <p:xfrm>
          <a:off x="218440" y="1930400"/>
          <a:ext cx="2295525" cy="990600"/>
        </p:xfrm>
        <a:graphic>
          <a:graphicData uri="http://schemas.openxmlformats.org/presentationml/2006/ole">
            <p:oleObj spid="_x0000_s1822722" name="Equation" r:id="rId4" imgW="1117440" imgH="48240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4800" y="1290320"/>
            <a:ext cx="1981200" cy="680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/>
              <a:t>Accept (x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 with probability 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Case study: Robustness of Efficacy to Early Withdrawers in an Outcomes Study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/>
              <a:t>Assessing the Sensitivity of </a:t>
            </a:r>
            <a:br>
              <a:rPr lang="en-US" dirty="0" smtClean="0"/>
            </a:br>
            <a:r>
              <a:rPr lang="en-US" dirty="0" smtClean="0"/>
              <a:t>Missing not at Random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Imputation Demo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907313" y="1282059"/>
            <a:ext cx="2830287" cy="3275427"/>
          </a:xfrm>
        </p:spPr>
        <p:txBody>
          <a:bodyPr>
            <a:normAutofit/>
          </a:bodyPr>
          <a:lstStyle/>
          <a:p>
            <a:r>
              <a:rPr lang="en-GB" dirty="0" smtClean="0"/>
              <a:t>Analyse each complete data set</a:t>
            </a:r>
            <a:endParaRPr lang="en-GB" dirty="0"/>
          </a:p>
          <a:p>
            <a:r>
              <a:rPr lang="en-GB" dirty="0" smtClean="0"/>
              <a:t>Summarize the results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094" y="1491271"/>
            <a:ext cx="4267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9094" y="2289697"/>
            <a:ext cx="3168352" cy="248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037" y="5146927"/>
            <a:ext cx="41814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24115" y="1103086"/>
            <a:ext cx="390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Raw data with 10 missing values</a:t>
            </a:r>
            <a:endParaRPr lang="en-US" sz="20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82171" y="239485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Appropriate </a:t>
            </a:r>
            <a:r>
              <a:rPr lang="en-US" sz="2000" b="1" i="1" dirty="0" smtClean="0">
                <a:solidFill>
                  <a:srgbClr val="FF0000"/>
                </a:solidFill>
              </a:rPr>
              <a:t>random</a:t>
            </a:r>
            <a:r>
              <a:rPr lang="en-US" sz="2000" b="1" i="1" dirty="0" smtClean="0"/>
              <a:t> imputation mechanism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6229" y="4884058"/>
            <a:ext cx="420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Complete data with imputed values</a:t>
            </a:r>
            <a:endParaRPr lang="en-US" sz="2000" b="1" i="1" dirty="0"/>
          </a:p>
        </p:txBody>
      </p:sp>
      <p:sp>
        <p:nvSpPr>
          <p:cNvPr id="12" name="Curved Up Arrow 11"/>
          <p:cNvSpPr/>
          <p:nvPr/>
        </p:nvSpPr>
        <p:spPr>
          <a:xfrm rot="16200000">
            <a:off x="3991428" y="3294743"/>
            <a:ext cx="2540000" cy="1524000"/>
          </a:xfrm>
          <a:prstGeom prst="curvedUpArrow">
            <a:avLst>
              <a:gd name="adj1" fmla="val 24667"/>
              <a:gd name="adj2" fmla="val 83333"/>
              <a:gd name="adj3" fmla="val 29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171" y="4122057"/>
            <a:ext cx="124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Repeat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III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Study enrolls Coronary Heart Disease patients</a:t>
            </a:r>
          </a:p>
          <a:p>
            <a:r>
              <a:rPr lang="en-US" dirty="0" smtClean="0"/>
              <a:t>Endpoint: time to first MI/Stroke/CV Death</a:t>
            </a:r>
          </a:p>
          <a:p>
            <a:pPr lvl="1"/>
            <a:r>
              <a:rPr lang="en-US" dirty="0" smtClean="0"/>
              <a:t>Annualized event rate: 4.0%</a:t>
            </a:r>
          </a:p>
          <a:p>
            <a:pPr lvl="1"/>
            <a:r>
              <a:rPr lang="en-US" dirty="0" smtClean="0"/>
              <a:t>Annualized withdrawal rate: 1%</a:t>
            </a:r>
          </a:p>
          <a:p>
            <a:endParaRPr lang="en-US" dirty="0" smtClean="0"/>
          </a:p>
          <a:p>
            <a:r>
              <a:rPr lang="en-US" b="1" dirty="0" smtClean="0"/>
              <a:t>Motivation</a:t>
            </a:r>
            <a:r>
              <a:rPr lang="en-US" dirty="0" smtClean="0"/>
              <a:t>: Explore the impact of study withdrawers on hazard ratio estimate associated with the primary analysis</a:t>
            </a:r>
          </a:p>
          <a:p>
            <a:pPr lvl="1"/>
            <a:r>
              <a:rPr lang="en-US" dirty="0" smtClean="0"/>
              <a:t>If the number of withdrawers is large, it is easy to criticize efficacy with ‘what if’ arguments.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Plan</a:t>
            </a:r>
            <a:r>
              <a:rPr lang="en-US" dirty="0" smtClean="0"/>
              <a:t>: use of simulations to impute data for withdrawers during the unobserved time range between the withdrawal date and end of study (EOS)</a:t>
            </a:r>
          </a:p>
          <a:p>
            <a:pPr lvl="1"/>
            <a:r>
              <a:rPr lang="en-US" dirty="0" smtClean="0"/>
              <a:t>EOS taken as midpoint of end of study window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Analysis vs. </a:t>
            </a:r>
            <a:r>
              <a:rPr lang="en-US" u="sng" dirty="0" smtClean="0"/>
              <a:t>Iteration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709872" y="1155016"/>
            <a:ext cx="32004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Original data for</a:t>
            </a:r>
          </a:p>
          <a:p>
            <a:pPr algn="ctr"/>
            <a:r>
              <a:rPr lang="en-US" sz="2400" dirty="0" smtClean="0"/>
              <a:t>subjects who did not withdraw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053272" y="1155016"/>
            <a:ext cx="32004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Original data for</a:t>
            </a:r>
          </a:p>
          <a:p>
            <a:pPr algn="ctr"/>
            <a:r>
              <a:rPr lang="en-US" sz="2400" dirty="0" smtClean="0"/>
              <a:t>Subjects who did not withdraw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9872" y="3136216"/>
            <a:ext cx="3200400" cy="1219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Original censored data for subjects who did withdraw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53272" y="3136216"/>
            <a:ext cx="3200400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u="sng" dirty="0" smtClean="0">
                <a:solidFill>
                  <a:schemeClr val="tx1"/>
                </a:solidFill>
              </a:rPr>
              <a:t>Simulate data </a:t>
            </a:r>
            <a:r>
              <a:rPr lang="en-US" sz="2400" dirty="0" smtClean="0">
                <a:solidFill>
                  <a:schemeClr val="tx1"/>
                </a:solidFill>
              </a:rPr>
              <a:t>for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subjects who did withdraw</a:t>
            </a:r>
          </a:p>
          <a:p>
            <a:pPr algn="ctr"/>
            <a:r>
              <a:rPr lang="en-US" sz="2400" dirty="0" smtClean="0"/>
              <a:t> 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6" idx="2"/>
            <a:endCxn id="10" idx="0"/>
          </p:cNvCxnSpPr>
          <p:nvPr/>
        </p:nvCxnSpPr>
        <p:spPr>
          <a:xfrm>
            <a:off x="2310072" y="4355416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786072" y="5269816"/>
            <a:ext cx="3048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Cox PH:</a:t>
            </a:r>
          </a:p>
          <a:p>
            <a:pPr algn="ctr"/>
            <a:r>
              <a:rPr lang="en-US" sz="2400" dirty="0" smtClean="0"/>
              <a:t>Primary Analysis 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7" idx="2"/>
            <a:endCxn id="14" idx="0"/>
          </p:cNvCxnSpPr>
          <p:nvPr/>
        </p:nvCxnSpPr>
        <p:spPr>
          <a:xfrm>
            <a:off x="6653472" y="4355416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129472" y="5269816"/>
            <a:ext cx="3048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Cox PH: </a:t>
            </a:r>
          </a:p>
          <a:p>
            <a:pPr algn="ctr"/>
            <a:r>
              <a:rPr lang="en-US" sz="2400" dirty="0" smtClean="0"/>
              <a:t>Sensitivity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Simulation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imputing times for those who withdrew from the study prior to experiencing the primary endpoint a scenario is a particular combination of </a:t>
            </a:r>
          </a:p>
          <a:p>
            <a:pPr lvl="1"/>
            <a:r>
              <a:rPr lang="en-US" dirty="0" smtClean="0"/>
              <a:t>an annualized placebo event rate and a </a:t>
            </a:r>
          </a:p>
          <a:p>
            <a:pPr lvl="1"/>
            <a:r>
              <a:rPr lang="en-US" dirty="0" smtClean="0"/>
              <a:t>hazard ratio for the treatment effect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distribution of the hazard ratio estimate obtained over 500 iterations is summarized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Simulation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primary analysis, define:</a:t>
            </a:r>
          </a:p>
          <a:p>
            <a:pPr lvl="1"/>
            <a:r>
              <a:rPr lang="en-US" dirty="0" smtClean="0"/>
              <a:t>observed annualized placebo event rate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p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observed hazard ratio for treatment effect (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o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The simulation exercise consists of the following simulation scenarios:</a:t>
            </a:r>
          </a:p>
          <a:p>
            <a:pPr lvl="1"/>
            <a:r>
              <a:rPr lang="en-US" dirty="0" smtClean="0"/>
              <a:t>Annualized placebo event rate: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p</a:t>
            </a:r>
            <a:r>
              <a:rPr lang="en-US" dirty="0" smtClean="0"/>
              <a:t>, 2.5r</a:t>
            </a:r>
            <a:r>
              <a:rPr lang="en-US" baseline="-25000" dirty="0" smtClean="0"/>
              <a:t>p</a:t>
            </a:r>
            <a:r>
              <a:rPr lang="en-US" dirty="0" smtClean="0"/>
              <a:t>, 5r</a:t>
            </a:r>
            <a:r>
              <a:rPr lang="en-US" baseline="-25000" dirty="0" smtClean="0"/>
              <a:t>p</a:t>
            </a:r>
          </a:p>
          <a:p>
            <a:pPr lvl="1"/>
            <a:r>
              <a:rPr lang="en-US" dirty="0" smtClean="0"/>
              <a:t>Hazard ratio for treatment effect: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o</a:t>
            </a:r>
            <a:r>
              <a:rPr lang="en-US" dirty="0" smtClean="0"/>
              <a:t>, 1, 1.2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Scenario Grid</a:t>
            </a:r>
            <a:br>
              <a:rPr lang="en-US" dirty="0" smtClean="0"/>
            </a:br>
            <a:r>
              <a:rPr lang="en-US" dirty="0" smtClean="0"/>
              <a:t>Protocol  Assumptions Used for Demo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0071" y="1709518"/>
          <a:ext cx="7515828" cy="323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957"/>
                <a:gridCol w="1878957"/>
                <a:gridCol w="1878957"/>
                <a:gridCol w="1878957"/>
              </a:tblGrid>
              <a:tr h="49999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Hazard Ratio for Treatment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Vs. Placebo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 Entries are Annualized</a:t>
                      </a:r>
                      <a:r>
                        <a:rPr lang="en-US" baseline="0" dirty="0" smtClean="0"/>
                        <a:t> Event Rate for Treatment</a:t>
                      </a:r>
                    </a:p>
                    <a:p>
                      <a:pPr algn="ctr"/>
                      <a:r>
                        <a:rPr lang="en-US" baseline="0" dirty="0" smtClean="0"/>
                        <a:t>Under the 9 Scenario Combinations  of</a:t>
                      </a:r>
                    </a:p>
                    <a:p>
                      <a:pPr algn="ctr"/>
                      <a:r>
                        <a:rPr lang="en-US" baseline="0" dirty="0" smtClean="0"/>
                        <a:t>Assumed Placebo Event Rates  and Hazard Ratios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5B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Annualized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Placebo Event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9578">
                <a:tc v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US" b="1" baseline="-25000" dirty="0" err="1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b="1" baseline="-25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= 4%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2.5r</a:t>
                      </a:r>
                      <a:r>
                        <a:rPr lang="en-US" b="1" baseline="-25000" dirty="0" smtClean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= 10%</a:t>
                      </a:r>
                      <a:endParaRPr lang="en-US" b="1" dirty="0"/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5r</a:t>
                      </a:r>
                      <a:r>
                        <a:rPr lang="en-US" b="1" baseline="-25000" dirty="0" smtClean="0">
                          <a:solidFill>
                            <a:schemeClr val="bg1"/>
                          </a:solidFill>
                        </a:rPr>
                        <a:t>p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= 20%</a:t>
                      </a:r>
                      <a:endParaRPr lang="en-US" b="1" dirty="0"/>
                    </a:p>
                  </a:txBody>
                  <a:tcPr>
                    <a:solidFill>
                      <a:srgbClr val="0075BB"/>
                    </a:solidFill>
                  </a:tcPr>
                </a:tc>
              </a:tr>
              <a:tr h="4999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Symbol" pitchFamily="18" charset="2"/>
                        </a:rPr>
                        <a:t>l</a:t>
                      </a:r>
                      <a:r>
                        <a:rPr lang="en-US" b="1" baseline="-25000" dirty="0" smtClean="0">
                          <a:solidFill>
                            <a:schemeClr val="bg1"/>
                          </a:solidFill>
                        </a:rPr>
                        <a:t>0 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= 0.845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3.38%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8.45%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16.90%</a:t>
                      </a:r>
                      <a:endParaRPr lang="en-US" b="1" dirty="0"/>
                    </a:p>
                  </a:txBody>
                  <a:tcPr/>
                </a:tc>
              </a:tr>
              <a:tr h="4999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4.00%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10.00%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20.00%</a:t>
                      </a:r>
                      <a:endParaRPr lang="en-US" b="1" dirty="0"/>
                    </a:p>
                  </a:txBody>
                  <a:tcPr/>
                </a:tc>
              </a:tr>
              <a:tr h="4999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1.2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5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4.80%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12.00%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24.00%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 of Supplemental Materials Related to This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Fake trial data is simulated:</a:t>
            </a:r>
          </a:p>
          <a:p>
            <a:pPr lvl="1"/>
            <a:r>
              <a:rPr lang="en-US" dirty="0" smtClean="0"/>
              <a:t>Trial enrolls 16000 uniformly over 365 days</a:t>
            </a:r>
          </a:p>
          <a:p>
            <a:pPr lvl="2"/>
            <a:r>
              <a:rPr lang="en-US" dirty="0" smtClean="0"/>
              <a:t>Subjects are randomized 1:1 to placebo and treatment</a:t>
            </a:r>
          </a:p>
          <a:p>
            <a:pPr lvl="1"/>
            <a:r>
              <a:rPr lang="en-US" dirty="0" smtClean="0"/>
              <a:t>Trial runs until 1450 events are accumulated:</a:t>
            </a:r>
          </a:p>
          <a:p>
            <a:pPr lvl="2"/>
            <a:r>
              <a:rPr lang="en-US" dirty="0" smtClean="0"/>
              <a:t>Event times presumed to be exponentially distributed.  </a:t>
            </a:r>
          </a:p>
          <a:p>
            <a:pPr lvl="3"/>
            <a:r>
              <a:rPr lang="en-US" dirty="0" smtClean="0"/>
              <a:t>Placebo subjects have an annualized event rate of 4%</a:t>
            </a:r>
          </a:p>
          <a:p>
            <a:pPr lvl="3"/>
            <a:r>
              <a:rPr lang="en-US" dirty="0" smtClean="0"/>
              <a:t>Treated subjects are expected to have an annualized event rate of 3.2% (a 20% risk reduction)</a:t>
            </a:r>
          </a:p>
          <a:p>
            <a:pPr lvl="2"/>
            <a:r>
              <a:rPr lang="en-US" dirty="0" smtClean="0"/>
              <a:t>Withdrawal times are simulated</a:t>
            </a:r>
          </a:p>
          <a:p>
            <a:pPr lvl="2"/>
            <a:r>
              <a:rPr lang="en-US" dirty="0" smtClean="0"/>
              <a:t>Censoring is accounted</a:t>
            </a:r>
          </a:p>
          <a:p>
            <a:r>
              <a:rPr lang="en-US" dirty="0" smtClean="0"/>
              <a:t>Mock primary results are obtained</a:t>
            </a:r>
          </a:p>
          <a:p>
            <a:r>
              <a:rPr lang="en-US" dirty="0" smtClean="0"/>
              <a:t>Question: under a scenario how does mock primary results compare with simulated HRs assuming</a:t>
            </a:r>
          </a:p>
          <a:p>
            <a:pPr lvl="1"/>
            <a:r>
              <a:rPr lang="en-US" dirty="0" smtClean="0"/>
              <a:t>Placebo withdrawers’ event rate increases to 6%</a:t>
            </a:r>
          </a:p>
          <a:p>
            <a:pPr lvl="1"/>
            <a:r>
              <a:rPr lang="en-US" dirty="0" smtClean="0"/>
              <a:t>Treatment withdrawers’ event rate increases to 8%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Simplify the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Simplified rules:</a:t>
            </a:r>
          </a:p>
          <a:p>
            <a:pPr lvl="1"/>
            <a:r>
              <a:rPr lang="en-US" dirty="0" smtClean="0"/>
              <a:t>40 spaces around square board. Play begins on space 0 </a:t>
            </a:r>
            <a:r>
              <a:rPr lang="en-US" dirty="0" smtClean="0">
                <a:sym typeface="Symbol"/>
              </a:rPr>
              <a:t> 40.</a:t>
            </a:r>
            <a:endParaRPr lang="en-US" dirty="0" smtClean="0"/>
          </a:p>
          <a:p>
            <a:pPr lvl="1"/>
            <a:r>
              <a:rPr lang="en-US" dirty="0" smtClean="0"/>
              <a:t>Go to Directly to Jail: Space 30 </a:t>
            </a:r>
            <a:r>
              <a:rPr lang="en-US" dirty="0" smtClean="0">
                <a:sym typeface="Wingdings" pitchFamily="2" charset="2"/>
              </a:rPr>
              <a:t> P(Jail) = 1</a:t>
            </a:r>
            <a:endParaRPr lang="en-US" dirty="0" smtClean="0"/>
          </a:p>
          <a:p>
            <a:pPr lvl="1"/>
            <a:r>
              <a:rPr lang="en-US" dirty="0" smtClean="0"/>
              <a:t>Roll doubles 3 times in a row </a:t>
            </a:r>
            <a:r>
              <a:rPr lang="en-US" dirty="0" smtClean="0">
                <a:sym typeface="Wingdings" pitchFamily="2" charset="2"/>
              </a:rPr>
              <a:t> P(Jail) = 1</a:t>
            </a:r>
            <a:endParaRPr lang="en-US" dirty="0" smtClean="0"/>
          </a:p>
          <a:p>
            <a:pPr lvl="1"/>
            <a:r>
              <a:rPr lang="en-US" dirty="0" smtClean="0"/>
              <a:t>Chance cards: Spaces 7, 22, 36 </a:t>
            </a:r>
            <a:r>
              <a:rPr lang="en-US" dirty="0" smtClean="0">
                <a:sym typeface="Wingdings" pitchFamily="2" charset="2"/>
              </a:rPr>
              <a:t> P(Jail) = 1/16</a:t>
            </a:r>
          </a:p>
          <a:p>
            <a:pPr lvl="1"/>
            <a:r>
              <a:rPr lang="en-US" dirty="0" smtClean="0"/>
              <a:t>C. Chest cards: Spaces 2, 17, 33 </a:t>
            </a:r>
            <a:r>
              <a:rPr lang="en-US" dirty="0" smtClean="0">
                <a:sym typeface="Wingdings" pitchFamily="2" charset="2"/>
              </a:rPr>
              <a:t> P(Jail) = 1/16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Case Study: Studying Recurrent Event Analysis Methodologies via Simulation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Recurrent Event Analysis Simulation: Motivation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Setting: Cardiovascular Phase III program</a:t>
            </a:r>
          </a:p>
          <a:p>
            <a:pPr lvl="1"/>
            <a:r>
              <a:rPr lang="en-US" dirty="0" smtClean="0"/>
              <a:t>Primary endpoint: time to 1st MACE </a:t>
            </a:r>
          </a:p>
          <a:p>
            <a:pPr lvl="2"/>
            <a:r>
              <a:rPr lang="en-US" dirty="0" smtClean="0"/>
              <a:t>MACE = major CV event = CV Death/MI/Stroke</a:t>
            </a:r>
          </a:p>
          <a:p>
            <a:pPr lvl="1"/>
            <a:r>
              <a:rPr lang="en-US" dirty="0" smtClean="0"/>
              <a:t>Secondary analysis to consider subsequent events</a:t>
            </a:r>
          </a:p>
          <a:p>
            <a:endParaRPr lang="en-US" dirty="0" smtClean="0"/>
          </a:p>
          <a:p>
            <a:r>
              <a:rPr lang="en-US" dirty="0" smtClean="0"/>
              <a:t>Motivation: Competitor Labeling</a:t>
            </a:r>
          </a:p>
          <a:p>
            <a:pPr lvl="1"/>
            <a:r>
              <a:rPr lang="en-US" dirty="0" err="1" smtClean="0">
                <a:solidFill>
                  <a:srgbClr val="AEA7A1"/>
                </a:solidFill>
              </a:rPr>
              <a:t>Effient</a:t>
            </a:r>
            <a:r>
              <a:rPr lang="en-US" dirty="0" smtClean="0">
                <a:solidFill>
                  <a:srgbClr val="AEA7A1"/>
                </a:solidFill>
              </a:rPr>
              <a:t> [</a:t>
            </a:r>
            <a:r>
              <a:rPr lang="en-US" dirty="0" err="1" smtClean="0">
                <a:solidFill>
                  <a:srgbClr val="AEA7A1"/>
                </a:solidFill>
              </a:rPr>
              <a:t>prasugrel</a:t>
            </a:r>
            <a:r>
              <a:rPr lang="en-US" dirty="0" smtClean="0">
                <a:solidFill>
                  <a:srgbClr val="AEA7A1"/>
                </a:solidFill>
              </a:rPr>
              <a:t>] reduced the occurrence of the primary composite endpoint compared to </a:t>
            </a:r>
            <a:r>
              <a:rPr lang="en-US" dirty="0" err="1" smtClean="0">
                <a:solidFill>
                  <a:srgbClr val="AEA7A1"/>
                </a:solidFill>
              </a:rPr>
              <a:t>clopidogrel</a:t>
            </a:r>
            <a:r>
              <a:rPr lang="en-US" dirty="0" smtClean="0">
                <a:solidFill>
                  <a:srgbClr val="AEA7A1"/>
                </a:solidFill>
              </a:rPr>
              <a:t> in both the UA/NSTEMI and STEMI populations. </a:t>
            </a:r>
          </a:p>
          <a:p>
            <a:pPr lvl="1"/>
            <a:r>
              <a:rPr lang="en-US" dirty="0" smtClean="0">
                <a:solidFill>
                  <a:srgbClr val="AEA7A1"/>
                </a:solidFill>
              </a:rPr>
              <a:t>In patients who survived an on-study myocardial infarction, </a:t>
            </a:r>
            <a:r>
              <a:rPr lang="en-US" i="1" dirty="0" smtClean="0"/>
              <a:t>the incidence of subsequent events was also lower in the </a:t>
            </a:r>
            <a:r>
              <a:rPr lang="en-US" i="1" dirty="0" err="1" smtClean="0"/>
              <a:t>Effient</a:t>
            </a:r>
            <a:r>
              <a:rPr lang="en-US" i="1" dirty="0" smtClean="0"/>
              <a:t> group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Recurrent Event Analysis Simulation: Background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experience among team members</a:t>
            </a:r>
          </a:p>
          <a:p>
            <a:r>
              <a:rPr lang="en-US" dirty="0" smtClean="0"/>
              <a:t>Initial literature review suggested candidates:</a:t>
            </a:r>
          </a:p>
          <a:p>
            <a:pPr lvl="1"/>
            <a:r>
              <a:rPr lang="en-US" dirty="0" smtClean="0"/>
              <a:t>Poisson regression</a:t>
            </a:r>
          </a:p>
          <a:p>
            <a:pPr lvl="1"/>
            <a:r>
              <a:rPr lang="en-US" dirty="0" smtClean="0"/>
              <a:t>Negative Binomial regression</a:t>
            </a:r>
          </a:p>
          <a:p>
            <a:pPr lvl="1"/>
            <a:r>
              <a:rPr lang="en-US" dirty="0" smtClean="0"/>
              <a:t>Landmark analysis</a:t>
            </a:r>
          </a:p>
          <a:p>
            <a:pPr lvl="1"/>
            <a:r>
              <a:rPr lang="en-US" dirty="0" smtClean="0"/>
              <a:t>Anderson-Gill</a:t>
            </a:r>
          </a:p>
          <a:p>
            <a:pPr lvl="1"/>
            <a:r>
              <a:rPr lang="en-US" dirty="0" smtClean="0"/>
              <a:t>Prentice-Williams-Peterson</a:t>
            </a:r>
          </a:p>
          <a:p>
            <a:pPr lvl="1"/>
            <a:r>
              <a:rPr lang="en-US" dirty="0" smtClean="0"/>
              <a:t>Wei-Lin-</a:t>
            </a:r>
            <a:r>
              <a:rPr lang="en-US" dirty="0" err="1" smtClean="0"/>
              <a:t>Weisfeld</a:t>
            </a:r>
            <a:endParaRPr lang="en-US" dirty="0" smtClean="0"/>
          </a:p>
          <a:p>
            <a:r>
              <a:rPr lang="en-US" dirty="0" smtClean="0"/>
              <a:t>Which should we choose?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Please see references.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Literature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assumptions are required?</a:t>
            </a:r>
          </a:p>
          <a:p>
            <a:r>
              <a:rPr lang="en-US" dirty="0" smtClean="0"/>
              <a:t>Any papers contrasting methods in theory/application?</a:t>
            </a:r>
          </a:p>
          <a:p>
            <a:pPr lvl="1"/>
            <a:r>
              <a:rPr lang="en-US" dirty="0" smtClean="0"/>
              <a:t>Examples with clinical trial data?</a:t>
            </a:r>
          </a:p>
          <a:p>
            <a:pPr lvl="1"/>
            <a:r>
              <a:rPr lang="en-US" dirty="0" smtClean="0"/>
              <a:t>Examples </a:t>
            </a:r>
            <a:r>
              <a:rPr lang="en-US" dirty="0" smtClean="0"/>
              <a:t>outside </a:t>
            </a:r>
            <a:r>
              <a:rPr lang="en-US" dirty="0" smtClean="0"/>
              <a:t>clinical trials?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5" name="Picture 2" descr="http://www.indiana.edu/%7Ehmathmod/mathmodcycl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4320" y="3177510"/>
            <a:ext cx="2616412" cy="310553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170478" y="4777618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76531" y="3788193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Environmental</a:t>
            </a:r>
          </a:p>
          <a:p>
            <a:pPr algn="ctr"/>
            <a:r>
              <a:rPr lang="en-US" dirty="0" smtClean="0"/>
              <a:t>issues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Role of Simulation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240631" y="1226916"/>
            <a:ext cx="8265695" cy="4933971"/>
          </a:xfrm>
        </p:spPr>
        <p:txBody>
          <a:bodyPr>
            <a:normAutofit/>
          </a:bodyPr>
          <a:lstStyle/>
          <a:p>
            <a:r>
              <a:rPr lang="en-US" dirty="0" smtClean="0"/>
              <a:t>How will these procedures perform in mock trials of our own contrivance?</a:t>
            </a:r>
          </a:p>
          <a:p>
            <a:pPr lvl="1"/>
            <a:r>
              <a:rPr lang="en-US" dirty="0" smtClean="0"/>
              <a:t>Which is more powerful?</a:t>
            </a:r>
          </a:p>
          <a:p>
            <a:pPr lvl="1"/>
            <a:r>
              <a:rPr lang="en-US" dirty="0" smtClean="0"/>
              <a:t>Which preserves type I error?</a:t>
            </a:r>
          </a:p>
          <a:p>
            <a:pPr lvl="1"/>
            <a:r>
              <a:rPr lang="en-US" dirty="0" smtClean="0"/>
              <a:t>How robust are methods?</a:t>
            </a:r>
          </a:p>
          <a:p>
            <a:pPr lvl="1"/>
            <a:endParaRPr lang="en-US" dirty="0"/>
          </a:p>
        </p:txBody>
      </p:sp>
      <p:pic>
        <p:nvPicPr>
          <p:cNvPr id="8" name="Picture 2" descr="http://www.indiana.edu/%7Ehmathmod/mathmodcycl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4320" y="1781798"/>
            <a:ext cx="2616412" cy="310553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170478" y="338190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76531" y="2392481"/>
            <a:ext cx="1659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Environmental</a:t>
            </a:r>
          </a:p>
          <a:p>
            <a:pPr algn="ctr"/>
            <a:r>
              <a:rPr lang="en-US" dirty="0" smtClean="0"/>
              <a:t>issues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Outline of Tasks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Overall Objective: Model recurrent event data and contrast various statistical tests  </a:t>
            </a:r>
          </a:p>
          <a:p>
            <a:endParaRPr lang="en-US" dirty="0" smtClean="0"/>
          </a:p>
          <a:p>
            <a:r>
              <a:rPr lang="en-US" dirty="0" smtClean="0"/>
              <a:t>Tasks include</a:t>
            </a:r>
          </a:p>
          <a:p>
            <a:pPr lvl="1"/>
            <a:r>
              <a:rPr lang="en-US" dirty="0" smtClean="0"/>
              <a:t>Modeling enrollment</a:t>
            </a:r>
          </a:p>
          <a:p>
            <a:pPr lvl="1"/>
            <a:r>
              <a:rPr lang="en-US" dirty="0" smtClean="0"/>
              <a:t>Modeling time to event</a:t>
            </a:r>
          </a:p>
          <a:p>
            <a:pPr lvl="1"/>
            <a:r>
              <a:rPr lang="en-US" dirty="0" smtClean="0"/>
              <a:t>Determining when target number of events occurs</a:t>
            </a:r>
          </a:p>
          <a:p>
            <a:pPr lvl="1"/>
            <a:r>
              <a:rPr lang="en-US" dirty="0" smtClean="0"/>
              <a:t>Censoring event times</a:t>
            </a:r>
          </a:p>
          <a:p>
            <a:pPr lvl="1"/>
            <a:r>
              <a:rPr lang="en-US" dirty="0" smtClean="0"/>
              <a:t>Preparing data</a:t>
            </a:r>
          </a:p>
          <a:p>
            <a:pPr lvl="1"/>
            <a:r>
              <a:rPr lang="en-US" dirty="0" smtClean="0"/>
              <a:t>Run the various tests and collecting results</a:t>
            </a:r>
          </a:p>
          <a:p>
            <a:pPr lvl="1"/>
            <a:r>
              <a:rPr lang="en-US" dirty="0" smtClean="0"/>
              <a:t>All needs to be repeated</a:t>
            </a:r>
          </a:p>
          <a:p>
            <a:pPr lvl="2"/>
            <a:r>
              <a:rPr lang="en-US" dirty="0" smtClean="0"/>
              <a:t>Under the null hypothesis: HR = 0</a:t>
            </a:r>
          </a:p>
          <a:p>
            <a:pPr lvl="2"/>
            <a:r>
              <a:rPr lang="en-US" dirty="0" smtClean="0"/>
              <a:t>Under the alternative hypothesis: HR = .845</a:t>
            </a:r>
          </a:p>
          <a:p>
            <a:pPr lvl="2"/>
            <a:r>
              <a:rPr lang="en-US" dirty="0" smtClean="0"/>
              <a:t>For various event rate assumptions</a:t>
            </a:r>
          </a:p>
          <a:p>
            <a:endParaRPr lang="en-US" dirty="0" smtClean="0"/>
          </a:p>
          <a:p>
            <a:r>
              <a:rPr lang="en-US" dirty="0" smtClean="0"/>
              <a:t>Aggregate results, digest with literature, communicate with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Recurrent Event Analysis Simulation: Enrollment</a:t>
            </a:r>
            <a:endParaRPr lang="en-US" dirty="0"/>
          </a:p>
        </p:txBody>
      </p:sp>
      <p:pic>
        <p:nvPicPr>
          <p:cNvPr id="19793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339" y="1116762"/>
            <a:ext cx="7158221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Competing Risks and MACE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Visualize the possible paths patients take</a:t>
            </a:r>
            <a:endParaRPr lang="en-US" dirty="0"/>
          </a:p>
        </p:txBody>
      </p:sp>
      <p:grpSp>
        <p:nvGrpSpPr>
          <p:cNvPr id="16" name="Group 5"/>
          <p:cNvGrpSpPr/>
          <p:nvPr/>
        </p:nvGrpSpPr>
        <p:grpSpPr>
          <a:xfrm>
            <a:off x="1937278" y="1973172"/>
            <a:ext cx="5277082" cy="4094604"/>
            <a:chOff x="3047999" y="2514600"/>
            <a:chExt cx="4572001" cy="3657601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22906" y="2561516"/>
              <a:ext cx="3458080" cy="3610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047999" y="2514600"/>
              <a:ext cx="816932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State 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4525" y="3246120"/>
              <a:ext cx="830896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State 2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82685" y="4092389"/>
              <a:ext cx="844861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State 3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0844" y="4890752"/>
              <a:ext cx="829499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State 4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2311" y="5670177"/>
              <a:ext cx="843463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State 5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18450" y="2932611"/>
              <a:ext cx="787606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00"/>
                  </a:solidFill>
                </a:rPr>
                <a:t>State 6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03068" y="4500154"/>
              <a:ext cx="816932" cy="27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00"/>
                  </a:solidFill>
                </a:rPr>
                <a:t>State 7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Generating Recurrent Event Data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Non-Fatal/Fatal MACE split: 80%/20%</a:t>
            </a:r>
          </a:p>
          <a:p>
            <a:pPr lvl="1"/>
            <a:r>
              <a:rPr lang="en-US" dirty="0" smtClean="0"/>
              <a:t>Treatment effect: HR = 0.845 (presumed common) </a:t>
            </a:r>
          </a:p>
          <a:p>
            <a:r>
              <a:rPr lang="en-US" dirty="0" smtClean="0"/>
              <a:t>Simulation needs to:</a:t>
            </a:r>
          </a:p>
          <a:p>
            <a:pPr lvl="1"/>
            <a:r>
              <a:rPr lang="en-US" dirty="0" smtClean="0"/>
              <a:t>Generate state transition times for each patient</a:t>
            </a:r>
          </a:p>
          <a:p>
            <a:pPr lvl="1"/>
            <a:r>
              <a:rPr lang="en-US" dirty="0" smtClean="0"/>
              <a:t>Determine each subject’s path into absorbing states</a:t>
            </a:r>
          </a:p>
          <a:p>
            <a:pPr lvl="1"/>
            <a:r>
              <a:rPr lang="en-US" dirty="0" smtClean="0"/>
              <a:t>Adjust path times due to enrollment</a:t>
            </a:r>
          </a:p>
          <a:p>
            <a:pPr lvl="1"/>
            <a:r>
              <a:rPr lang="en-US" dirty="0" smtClean="0"/>
              <a:t>Determine when target no. of 1st MACE occurs</a:t>
            </a:r>
          </a:p>
          <a:p>
            <a:pPr lvl="1"/>
            <a:r>
              <a:rPr lang="en-US" dirty="0" smtClean="0"/>
              <a:t>Censor subject paths and event times accordingly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6"/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From Event Rates To Event Times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26917"/>
            <a:ext cx="8229600" cy="2647252"/>
          </a:xfrm>
        </p:spPr>
        <p:txBody>
          <a:bodyPr>
            <a:normAutofit/>
          </a:bodyPr>
          <a:lstStyle/>
          <a:p>
            <a:r>
              <a:rPr lang="en-US" dirty="0" smtClean="0"/>
              <a:t>Transition times ~ </a:t>
            </a:r>
            <a:r>
              <a:rPr lang="en-US" dirty="0" err="1" smtClean="0"/>
              <a:t>iid</a:t>
            </a:r>
            <a:r>
              <a:rPr lang="en-US" dirty="0" smtClean="0"/>
              <a:t> piecewise exponential</a:t>
            </a:r>
          </a:p>
          <a:p>
            <a:pPr lvl="1"/>
            <a:r>
              <a:rPr lang="en-US" dirty="0" smtClean="0"/>
              <a:t>switch times t = (t</a:t>
            </a:r>
            <a:r>
              <a:rPr lang="en-US" baseline="-25000" dirty="0" smtClean="0"/>
              <a:t>1</a:t>
            </a:r>
            <a:r>
              <a:rPr lang="en-US" dirty="0" smtClean="0"/>
              <a:t> = 30, t</a:t>
            </a:r>
            <a:r>
              <a:rPr lang="en-US" baseline="-25000" dirty="0" smtClean="0"/>
              <a:t>2</a:t>
            </a:r>
            <a:r>
              <a:rPr lang="en-US" dirty="0" smtClean="0"/>
              <a:t> = 365) </a:t>
            </a:r>
          </a:p>
          <a:p>
            <a:pPr lvl="1"/>
            <a:r>
              <a:rPr lang="en-US" dirty="0" smtClean="0"/>
              <a:t>state-specific parameters based on assumptions for fatal/non-fatal MACE split and non-</a:t>
            </a:r>
            <a:r>
              <a:rPr lang="en-US" dirty="0" err="1" smtClean="0"/>
              <a:t>cv</a:t>
            </a:r>
            <a:r>
              <a:rPr lang="en-US" dirty="0" smtClean="0"/>
              <a:t> death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6200"/>
            <a:ext cx="8229600" cy="7159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838200" y="4190025"/>
          <a:ext cx="7391398" cy="2031694"/>
        </p:xfrm>
        <a:graphic>
          <a:graphicData uri="http://schemas.openxmlformats.org/drawingml/2006/table">
            <a:tbl>
              <a:tblPr lastCol="1" bandCol="1"/>
              <a:tblGrid>
                <a:gridCol w="1676760"/>
                <a:gridCol w="2668408"/>
                <a:gridCol w="436749"/>
                <a:gridCol w="436749"/>
                <a:gridCol w="436749"/>
                <a:gridCol w="578661"/>
                <a:gridCol w="578661"/>
                <a:gridCol w="578661"/>
              </a:tblGrid>
              <a:tr h="24765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Simulation Scenarios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7163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Annualized Event Rate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765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First</a:t>
                      </a: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MACE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3957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Thereafter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3.5</a:t>
                      </a:r>
                      <a:endParaRPr lang="en-US" sz="16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76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Reset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After Subsequent MACE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30 Days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7.5</a:t>
                      </a:r>
                      <a:endParaRPr lang="en-US" sz="16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Remainder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of 1</a:t>
                      </a:r>
                      <a:r>
                        <a:rPr lang="en-US" sz="1600" b="1" i="0" u="none" strike="noStrike" baseline="300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7.5</a:t>
                      </a:r>
                      <a:endParaRPr lang="en-US" sz="1600" dirty="0"/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Thereafter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Non-CV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Death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Common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0.3584541%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77" marR="7177" marT="7177" marB="0" anchor="ctr" anchorCtr="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4D54D2E508241A84BBAF482CFD7C5" ma:contentTypeVersion="0" ma:contentTypeDescription="Create a new document." ma:contentTypeScope="" ma:versionID="0a0eee634d8c455e7f9090526e64be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326EA-061C-44C6-A493-BA5B9831AE47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310B77-E1C4-4D3E-869B-74EF4A0A49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C4DDA-6A6B-4CDB-8E34-AFD0FEF8D2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52673</TotalTime>
  <Words>6541</Words>
  <Application>Microsoft Office PowerPoint</Application>
  <PresentationFormat>On-screen Show (4:3)</PresentationFormat>
  <Paragraphs>1349</Paragraphs>
  <Slides>124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6" baseType="lpstr">
      <vt:lpstr>Office Theme</vt:lpstr>
      <vt:lpstr>Equation</vt:lpstr>
      <vt:lpstr>Simulations in Drug Development</vt:lpstr>
      <vt:lpstr>A Random Sample from the Unit Square  is Overlaid on the Map</vt:lpstr>
      <vt:lpstr>Map Demo</vt:lpstr>
      <vt:lpstr>Objectives for course</vt:lpstr>
      <vt:lpstr>Course Outline</vt:lpstr>
      <vt:lpstr>Additional Material and References</vt:lpstr>
      <vt:lpstr>Some Motivation for Simulation</vt:lpstr>
      <vt:lpstr>How about a toy example?</vt:lpstr>
      <vt:lpstr>Simplify the Problem</vt:lpstr>
      <vt:lpstr>Pseudo-code for the Monopoly Question</vt:lpstr>
      <vt:lpstr>What does simulations suggest?  </vt:lpstr>
      <vt:lpstr>How is the Number of Rolls Until Jail Distributed?</vt:lpstr>
      <vt:lpstr>The appeal of simulation</vt:lpstr>
      <vt:lpstr>Simulation as a tool in the  problem solving/modelling cycle</vt:lpstr>
      <vt:lpstr>Why run a simulation in the first place?</vt:lpstr>
      <vt:lpstr>Simulation in Drug Development</vt:lpstr>
      <vt:lpstr>Components of a Simulation</vt:lpstr>
      <vt:lpstr>Modelling randomness</vt:lpstr>
      <vt:lpstr>Random Number Generators</vt:lpstr>
      <vt:lpstr>Manufacturing random variables: Old School</vt:lpstr>
      <vt:lpstr>A Nice Reference</vt:lpstr>
      <vt:lpstr>Manufacturing random variables: New School</vt:lpstr>
      <vt:lpstr>Mixing Your Own Random Variables</vt:lpstr>
      <vt:lpstr>The Inverse CDF Method for  Generating Random Observations</vt:lpstr>
      <vt:lpstr>Inverse CDF Method</vt:lpstr>
      <vt:lpstr>Inverse CDF Method - Application</vt:lpstr>
      <vt:lpstr>Inverse CDF Method - Application</vt:lpstr>
      <vt:lpstr>Use the CDF obtained from a Kernel Density Estimation</vt:lpstr>
      <vt:lpstr>Use the CDF obtained from a Kernel Density Estimation</vt:lpstr>
      <vt:lpstr>Pseudo-code for sampling from a  Kernel Density Estimate-based eCDF</vt:lpstr>
      <vt:lpstr>Contrast with the Normal CDF  (MLE-estimates)</vt:lpstr>
      <vt:lpstr>Sanity check – Does this make sense?</vt:lpstr>
      <vt:lpstr>More variations on the theme</vt:lpstr>
      <vt:lpstr>Comparisons</vt:lpstr>
      <vt:lpstr>Discussion</vt:lpstr>
      <vt:lpstr>Simulating Enrollment Data </vt:lpstr>
      <vt:lpstr>Motivating Enrollment Modeling</vt:lpstr>
      <vt:lpstr>Some (perhaps overly simplistic) approaches to modeling enrollment</vt:lpstr>
      <vt:lpstr>Uniform Enrollment</vt:lpstr>
      <vt:lpstr>Scaled Beta: Beta(5, 1) provides model</vt:lpstr>
      <vt:lpstr>Stepwise Uniform</vt:lpstr>
      <vt:lpstr>Challenges to Macro-level Modeling</vt:lpstr>
      <vt:lpstr>Modeling enrollment at the centre-level</vt:lpstr>
      <vt:lpstr>Tinkering + Theory</vt:lpstr>
      <vt:lpstr>Centre-Level Modeling: Centre Initiation</vt:lpstr>
      <vt:lpstr>Centre-Level Modeling: Rates</vt:lpstr>
      <vt:lpstr>Visualizing the Point Process</vt:lpstr>
      <vt:lpstr>Visualizing Enrollment</vt:lpstr>
      <vt:lpstr>How are others attacking the problem?</vt:lpstr>
      <vt:lpstr>The Devil’s in the Details</vt:lpstr>
      <vt:lpstr>Building Correlation into Simulated Data </vt:lpstr>
      <vt:lpstr>Introduction</vt:lpstr>
      <vt:lpstr>Basic Idea for Simulating Correlated Data</vt:lpstr>
      <vt:lpstr>Correlated Creation </vt:lpstr>
      <vt:lpstr>Correlated Creation: Positive Correlation </vt:lpstr>
      <vt:lpstr>See Course Code</vt:lpstr>
      <vt:lpstr>Summary of Random Effect Simulation</vt:lpstr>
      <vt:lpstr>Multivariate Normal</vt:lpstr>
      <vt:lpstr>Multivariate Normal (Linear Transformation)</vt:lpstr>
      <vt:lpstr>Correlated Binary Data &amp; the Multinomial Distribution</vt:lpstr>
      <vt:lpstr>Correlated binary data example</vt:lpstr>
      <vt:lpstr>General guidelines</vt:lpstr>
      <vt:lpstr>A post-hoc post-mortem analysis:  an application using simulated correlated endpoints</vt:lpstr>
      <vt:lpstr>Problem Setup</vt:lpstr>
      <vt:lpstr>An Investigation Via Simulation</vt:lpstr>
      <vt:lpstr>A Simulation Plan</vt:lpstr>
      <vt:lpstr>Behavior of eCDFs as correlation increases</vt:lpstr>
      <vt:lpstr>Behavior of P(X &gt; 11) as correlation increases</vt:lpstr>
      <vt:lpstr>One Last Request</vt:lpstr>
      <vt:lpstr>Importance Sampling, Rejection Sampling and Metropolis Hastings Simplified </vt:lpstr>
      <vt:lpstr>Simulation as a tool in the  problem solving/modelling cycle</vt:lpstr>
      <vt:lpstr>Importance Sampling Demo</vt:lpstr>
      <vt:lpstr>Importance Sampling Demo</vt:lpstr>
      <vt:lpstr>Importance Sampling</vt:lpstr>
      <vt:lpstr>Slide 75</vt:lpstr>
      <vt:lpstr>Importance Sampling Summary</vt:lpstr>
      <vt:lpstr>Slide 77</vt:lpstr>
      <vt:lpstr>Slide 78</vt:lpstr>
      <vt:lpstr>Slide 79</vt:lpstr>
      <vt:lpstr>Slide 80</vt:lpstr>
      <vt:lpstr>Metropolis-Hastings Simplified</vt:lpstr>
      <vt:lpstr>Case study: Robustness of Efficacy to Early Withdrawers in an Outcomes Study  Assessing the Sensitivity of  Missing not at Random</vt:lpstr>
      <vt:lpstr>Multiple Imputation Demo</vt:lpstr>
      <vt:lpstr>Phase III Setting</vt:lpstr>
      <vt:lpstr>Primary Analysis vs. Iteration</vt:lpstr>
      <vt:lpstr>A Simulation Scenario</vt:lpstr>
      <vt:lpstr>The Simulation Exercise</vt:lpstr>
      <vt:lpstr>Simulation Scenario Grid Protocol  Assumptions Used for Demo</vt:lpstr>
      <vt:lpstr>Outline of Supplemental Materials Related to This Topic</vt:lpstr>
      <vt:lpstr>Case Study: Studying Recurrent Event Analysis Methodologies via Simulation</vt:lpstr>
      <vt:lpstr>Recurrent Event Analysis Simulation: Motivation</vt:lpstr>
      <vt:lpstr>Recurrent Event Analysis Simulation: Background</vt:lpstr>
      <vt:lpstr>The Role of Literature</vt:lpstr>
      <vt:lpstr>The Role of Simulation</vt:lpstr>
      <vt:lpstr>An Outline of Tasks</vt:lpstr>
      <vt:lpstr>Recurrent Event Analysis Simulation: Enrollment</vt:lpstr>
      <vt:lpstr>Competing Risks and MACE Components</vt:lpstr>
      <vt:lpstr>Generating Recurrent Event Data</vt:lpstr>
      <vt:lpstr>From Event Rates To Event Times</vt:lpstr>
      <vt:lpstr>Methodologies considered in simulation</vt:lpstr>
      <vt:lpstr>Communicating the Findings</vt:lpstr>
      <vt:lpstr>Reduce, reuse, recycle</vt:lpstr>
      <vt:lpstr>Simulation Size: How large is large?  </vt:lpstr>
      <vt:lpstr>A Toy Problem</vt:lpstr>
      <vt:lpstr>Simulation Size Viewed as a  Sample Size Determination Problem</vt:lpstr>
      <vt:lpstr>Specifying the simulation size</vt:lpstr>
      <vt:lpstr>Commentary and Extension</vt:lpstr>
      <vt:lpstr>A more rigorous alternative to  determining simulation size</vt:lpstr>
      <vt:lpstr>A rigorous alternative to determining simulation size</vt:lpstr>
      <vt:lpstr>A Two-Stage Simulation Procedure</vt:lpstr>
      <vt:lpstr>Properties of the Stopping Rule</vt:lpstr>
      <vt:lpstr>Closing Remarks</vt:lpstr>
      <vt:lpstr>Closing Remarks</vt:lpstr>
      <vt:lpstr>Closing Remarks</vt:lpstr>
      <vt:lpstr>Backup</vt:lpstr>
      <vt:lpstr>Ancillary Problems in Drug Development</vt:lpstr>
      <vt:lpstr>Background for the Problem</vt:lpstr>
      <vt:lpstr>Attacking the Problem</vt:lpstr>
      <vt:lpstr>Data</vt:lpstr>
      <vt:lpstr>Assumptions Provided by Colleagues</vt:lpstr>
      <vt:lpstr>The Do Nothing Scenario</vt:lpstr>
      <vt:lpstr>Comparing Notions of  Power vs. Assurance via Simulation</vt:lpstr>
      <vt:lpstr>    Power            vs.        Assurance</vt:lpstr>
      <vt:lpstr>Change assumption regarding prior</vt:lpstr>
    </vt:vector>
  </TitlesOfParts>
  <Company>GlaxoSmithKline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Course</dc:title>
  <dc:creator>Fiona Louise Guillard</dc:creator>
  <cp:lastModifiedBy>Greg Cicconetti, Ph.D.</cp:lastModifiedBy>
  <cp:revision>243</cp:revision>
  <dcterms:created xsi:type="dcterms:W3CDTF">2013-10-17T12:43:26Z</dcterms:created>
  <dcterms:modified xsi:type="dcterms:W3CDTF">2014-12-12T12:27:26Z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0x01010073F4D54D2E508241A84BBAF482CFD7C5</vt:lpwstr>
  </property>
</Properties>
</file>